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2"/>
  </p:notesMasterIdLst>
  <p:sldIdLst>
    <p:sldId id="256" r:id="rId2"/>
    <p:sldId id="257" r:id="rId3"/>
    <p:sldId id="261" r:id="rId4"/>
    <p:sldId id="291" r:id="rId5"/>
    <p:sldId id="262" r:id="rId6"/>
    <p:sldId id="292" r:id="rId7"/>
    <p:sldId id="293" r:id="rId8"/>
    <p:sldId id="294" r:id="rId9"/>
    <p:sldId id="295" r:id="rId10"/>
    <p:sldId id="299" r:id="rId11"/>
    <p:sldId id="296" r:id="rId12"/>
    <p:sldId id="297" r:id="rId13"/>
    <p:sldId id="298" r:id="rId14"/>
    <p:sldId id="263" r:id="rId15"/>
    <p:sldId id="300" r:id="rId16"/>
    <p:sldId id="264" r:id="rId17"/>
    <p:sldId id="301" r:id="rId18"/>
    <p:sldId id="302" r:id="rId19"/>
    <p:sldId id="303" r:id="rId20"/>
    <p:sldId id="305" r:id="rId21"/>
    <p:sldId id="306" r:id="rId22"/>
    <p:sldId id="265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266" r:id="rId38"/>
    <p:sldId id="324" r:id="rId39"/>
    <p:sldId id="321" r:id="rId40"/>
    <p:sldId id="32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D582C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4F6D-0F72-47AB-A8CE-E7E02D8023B8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1DE1-9170-430A-B1E1-CBE863113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4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1DE1-9170-430A-B1E1-CBE8631132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5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3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7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8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53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2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7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7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F84E81-0264-4954-B27C-A8C43EDAF227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B6678F-486B-4706-94A6-438AB3CC49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0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29C591-B970-41C2-6629-F2C81EBEE8F5}"/>
              </a:ext>
            </a:extLst>
          </p:cNvPr>
          <p:cNvSpPr txBox="1"/>
          <p:nvPr/>
        </p:nvSpPr>
        <p:spPr>
          <a:xfrm>
            <a:off x="2643771" y="2285004"/>
            <a:ext cx="6904454" cy="153888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비전과 딥러닝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챕터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7934D-C164-3310-FB6D-635A9D3E3604}"/>
              </a:ext>
            </a:extLst>
          </p:cNvPr>
          <p:cNvSpPr txBox="1"/>
          <p:nvPr/>
        </p:nvSpPr>
        <p:spPr>
          <a:xfrm>
            <a:off x="4721263" y="391908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AI </a:t>
            </a:r>
            <a:r>
              <a:rPr lang="ko-KR" altLang="en-US" b="1" dirty="0"/>
              <a:t>학과 </a:t>
            </a:r>
            <a:r>
              <a:rPr lang="en-US" altLang="ko-KR" b="1" dirty="0"/>
              <a:t>2444337 </a:t>
            </a:r>
            <a:r>
              <a:rPr lang="ko-KR" altLang="en-US" b="1" dirty="0" err="1"/>
              <a:t>손주안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1495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95016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 회전 불변한 지역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5.2 </a:t>
            </a:r>
            <a:r>
              <a:rPr lang="ko-KR" altLang="en-US" sz="2400" b="1" dirty="0" err="1"/>
              <a:t>해리스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특징점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2CCBE-65E9-7214-1E1C-170C2AB533A2}"/>
              </a:ext>
            </a:extLst>
          </p:cNvPr>
          <p:cNvSpPr txBox="1"/>
          <p:nvPr/>
        </p:nvSpPr>
        <p:spPr>
          <a:xfrm>
            <a:off x="6096000" y="2770257"/>
            <a:ext cx="5548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해리스</a:t>
            </a:r>
            <a:r>
              <a:rPr lang="ko-KR" altLang="en-US" sz="2000" dirty="0"/>
              <a:t> 특징점은 </a:t>
            </a:r>
            <a:r>
              <a:rPr lang="ko-KR" altLang="en-US" sz="2000" b="1" dirty="0"/>
              <a:t>이동과 회전에 있어 불변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크기 변환에 있어 등변</a:t>
            </a:r>
            <a:r>
              <a:rPr lang="ko-KR" altLang="en-US" sz="2000" dirty="0"/>
              <a:t>인데</a:t>
            </a:r>
            <a:r>
              <a:rPr lang="en-US" altLang="ko-KR" sz="2000" dirty="0"/>
              <a:t>, </a:t>
            </a:r>
            <a:r>
              <a:rPr lang="ko-KR" altLang="en-US" sz="2000" dirty="0"/>
              <a:t>물체에 어떤 크기의 마스크를 적용하는지에 따라 달라지기 때문이다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95E797F-8B25-F956-6604-DA4928582CC9}"/>
              </a:ext>
            </a:extLst>
          </p:cNvPr>
          <p:cNvSpPr/>
          <p:nvPr/>
        </p:nvSpPr>
        <p:spPr>
          <a:xfrm>
            <a:off x="2316480" y="2432857"/>
            <a:ext cx="1087120" cy="4775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218EA5-3446-A060-F570-735E173AD7B0}"/>
              </a:ext>
            </a:extLst>
          </p:cNvPr>
          <p:cNvSpPr/>
          <p:nvPr/>
        </p:nvSpPr>
        <p:spPr>
          <a:xfrm>
            <a:off x="1767840" y="2102657"/>
            <a:ext cx="1137920" cy="1137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50877D-A6E4-7504-BE03-CF095C0030BB}"/>
              </a:ext>
            </a:extLst>
          </p:cNvPr>
          <p:cNvSpPr/>
          <p:nvPr/>
        </p:nvSpPr>
        <p:spPr>
          <a:xfrm flipV="1">
            <a:off x="2123440" y="2458257"/>
            <a:ext cx="426720" cy="426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1F66CA8-2C4F-7F68-D6B4-9E242E994A7A}"/>
              </a:ext>
            </a:extLst>
          </p:cNvPr>
          <p:cNvSpPr/>
          <p:nvPr/>
        </p:nvSpPr>
        <p:spPr>
          <a:xfrm>
            <a:off x="2316480" y="3958472"/>
            <a:ext cx="2143760" cy="9416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441A-1A86-27A8-1533-E90F10B1D6B3}"/>
              </a:ext>
            </a:extLst>
          </p:cNvPr>
          <p:cNvSpPr/>
          <p:nvPr/>
        </p:nvSpPr>
        <p:spPr>
          <a:xfrm>
            <a:off x="1767840" y="3860338"/>
            <a:ext cx="1137920" cy="1137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CA3D9-29FE-FC1C-558B-8B9184CD3B56}"/>
              </a:ext>
            </a:extLst>
          </p:cNvPr>
          <p:cNvSpPr/>
          <p:nvPr/>
        </p:nvSpPr>
        <p:spPr>
          <a:xfrm flipV="1">
            <a:off x="2123440" y="4215938"/>
            <a:ext cx="426720" cy="426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3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33460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 회전 불변한 지역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5.2 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EC9C65-6E63-1541-08E7-E856A350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95" y="1393073"/>
            <a:ext cx="4019188" cy="44464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F476CB-3CC2-2670-6157-CFA013442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501" y="1393073"/>
            <a:ext cx="4314064" cy="4296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44BF64-16C5-168D-BB7A-719491D0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501" y="5677150"/>
            <a:ext cx="1759040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33460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 회전 불변한 지역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5.2 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EE29A2-FB97-71F0-5A54-5D23556F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7" y="1428707"/>
            <a:ext cx="3016405" cy="1663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FA26DB-C0D7-805A-61A4-17D37988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7" y="1428707"/>
            <a:ext cx="3029106" cy="16764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1D060E-74D7-7E9B-6983-226E63FC2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358" y="1457283"/>
            <a:ext cx="2273417" cy="16193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872A1A-C976-01F3-6DA4-5328248F0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364" y="1441407"/>
            <a:ext cx="2273417" cy="1663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E89393-E907-B621-F4EF-2F0AE91A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78" y="3765508"/>
            <a:ext cx="2991004" cy="16447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BD0BBC-88A0-6749-6458-6C8E3AE67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86" y="3746457"/>
            <a:ext cx="3676839" cy="16828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1C41E8-26F3-6C77-F27E-CE66E6721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0822" y="3736931"/>
            <a:ext cx="3664138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5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33460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 회전 불변한 지역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5.2 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7F9988-7785-D127-F42A-4D0FC50B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7" y="1632542"/>
            <a:ext cx="4407126" cy="16828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0243CE-4199-72C5-4B47-81EC4A57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61" y="1632542"/>
            <a:ext cx="2286117" cy="16764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8F60BE-77C3-1061-AA16-8E6CDC31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96" y="3691844"/>
            <a:ext cx="1817483" cy="2153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4CD49F-1C34-9974-B45C-7AD06B647EED}"/>
              </a:ext>
            </a:extLst>
          </p:cNvPr>
          <p:cNvSpPr txBox="1"/>
          <p:nvPr/>
        </p:nvSpPr>
        <p:spPr>
          <a:xfrm>
            <a:off x="4502532" y="4294257"/>
            <a:ext cx="5548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검출된 세 특징점은 모두 삼각형의 모퉁이지만 실제 영상에 적용할 경우 </a:t>
            </a:r>
            <a:r>
              <a:rPr lang="ko-KR" altLang="en-US" sz="2000" dirty="0" err="1"/>
              <a:t>모퉁이뿐</a:t>
            </a:r>
            <a:r>
              <a:rPr lang="ko-KR" altLang="en-US" sz="2000" dirty="0"/>
              <a:t> 아니라 둥근 모양의 </a:t>
            </a:r>
            <a:r>
              <a:rPr lang="ko-KR" altLang="en-US" sz="2000" b="1" dirty="0" err="1"/>
              <a:t>블롭</a:t>
            </a:r>
            <a:r>
              <a:rPr lang="ko-KR" altLang="en-US" sz="2000" dirty="0" err="1"/>
              <a:t>도</a:t>
            </a:r>
            <a:r>
              <a:rPr lang="ko-KR" altLang="en-US" sz="2000" dirty="0"/>
              <a:t> 많이 검출한다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37817C-FAEA-5A4F-A829-7ACBD257D3C3}"/>
              </a:ext>
            </a:extLst>
          </p:cNvPr>
          <p:cNvSpPr/>
          <p:nvPr/>
        </p:nvSpPr>
        <p:spPr>
          <a:xfrm>
            <a:off x="1275657" y="4382508"/>
            <a:ext cx="224417" cy="224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24F362-C2F9-167B-585D-72CFD71A617E}"/>
              </a:ext>
            </a:extLst>
          </p:cNvPr>
          <p:cNvSpPr/>
          <p:nvPr/>
        </p:nvSpPr>
        <p:spPr>
          <a:xfrm>
            <a:off x="1275657" y="5113920"/>
            <a:ext cx="224417" cy="224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401BC8-0CF2-1C43-3F00-1469CC2AE1D3}"/>
              </a:ext>
            </a:extLst>
          </p:cNvPr>
          <p:cNvSpPr/>
          <p:nvPr/>
        </p:nvSpPr>
        <p:spPr>
          <a:xfrm>
            <a:off x="2005907" y="5113920"/>
            <a:ext cx="224417" cy="224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577442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스케일 불변한 지역 특징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5.3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1468655" y="1757206"/>
            <a:ext cx="92546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스케일 공간</a:t>
            </a: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인간이 거리에 관계없이 같은 물체를 같다고 인식하는 능력을 컴퓨터 비전에 나타낸 것으로 </a:t>
            </a:r>
            <a:r>
              <a:rPr lang="en-US" altLang="ko-KR" sz="2000" dirty="0"/>
              <a:t>SIFT</a:t>
            </a:r>
            <a:r>
              <a:rPr lang="ko-KR" altLang="en-US" sz="2000" dirty="0"/>
              <a:t>가 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다중 스케일 영상은 가까이부터 </a:t>
            </a:r>
            <a:r>
              <a:rPr lang="ko-KR" altLang="en-US" sz="2000" dirty="0" err="1"/>
              <a:t>멀리까지</a:t>
            </a:r>
            <a:r>
              <a:rPr lang="ko-KR" altLang="en-US" sz="2000" dirty="0"/>
              <a:t> 본 장면을 표현해야 하는데 입력은 </a:t>
            </a:r>
            <a:r>
              <a:rPr lang="en-US" altLang="ko-KR" sz="2000" dirty="0"/>
              <a:t>1</a:t>
            </a:r>
            <a:r>
              <a:rPr lang="ko-KR" altLang="en-US" sz="2000" dirty="0"/>
              <a:t>장의 명암 영상에 불과하기 때문에 여러 거리에서 보았을 때의 </a:t>
            </a:r>
            <a:r>
              <a:rPr lang="ko-KR" altLang="en-US" sz="2000" b="1" dirty="0"/>
              <a:t>현상을 흉내 내야</a:t>
            </a:r>
            <a:r>
              <a:rPr lang="ko-KR" altLang="en-US" sz="2000" dirty="0"/>
              <a:t> 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첫 </a:t>
            </a:r>
            <a:r>
              <a:rPr lang="ko-KR" altLang="en-US" sz="2000" b="1" dirty="0" err="1"/>
              <a:t>번째</a:t>
            </a:r>
            <a:r>
              <a:rPr lang="ko-KR" altLang="en-US" sz="2000" dirty="0" err="1"/>
              <a:t>는</a:t>
            </a:r>
            <a:r>
              <a:rPr lang="ko-KR" altLang="en-US" sz="2000" dirty="0"/>
              <a:t> 거리가 멀어질수록 세부 내용이 </a:t>
            </a:r>
            <a:r>
              <a:rPr lang="ko-KR" altLang="en-US" sz="2000" b="1" dirty="0"/>
              <a:t>점점 흐려지는 현상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가우시안</a:t>
            </a:r>
            <a:r>
              <a:rPr lang="ko-KR" altLang="en-US" sz="2000" dirty="0"/>
              <a:t> 필터로 입력 영상을 </a:t>
            </a:r>
            <a:r>
              <a:rPr lang="ko-KR" altLang="en-US" sz="2000" dirty="0" err="1"/>
              <a:t>스무딩하여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시뮬레이션하는</a:t>
            </a:r>
            <a:r>
              <a:rPr lang="ko-KR" altLang="en-US" sz="2000" dirty="0"/>
              <a:t> 것이다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두 </a:t>
            </a:r>
            <a:r>
              <a:rPr lang="ko-KR" altLang="en-US" sz="2000" b="1" dirty="0" err="1"/>
              <a:t>번째</a:t>
            </a:r>
            <a:r>
              <a:rPr lang="ko-KR" altLang="en-US" sz="2000" dirty="0" err="1"/>
              <a:t>는</a:t>
            </a:r>
            <a:r>
              <a:rPr lang="ko-KR" altLang="en-US" sz="2000" dirty="0"/>
              <a:t> 거리가 멀어질수록 물체의 </a:t>
            </a:r>
            <a:r>
              <a:rPr lang="ko-KR" altLang="en-US" sz="2000" b="1" dirty="0"/>
              <a:t>크기가 작아지는 현</a:t>
            </a:r>
            <a:r>
              <a:rPr lang="ko-KR" altLang="en-US" sz="2000" dirty="0"/>
              <a:t>상을 영상의 크기를 반으로 줄여 피라미드 영상으로 </a:t>
            </a:r>
            <a:r>
              <a:rPr lang="ko-KR" altLang="en-US" sz="2000" dirty="0" err="1"/>
              <a:t>시뮬레이션하는</a:t>
            </a:r>
            <a:r>
              <a:rPr lang="ko-KR" altLang="en-US" sz="2000" dirty="0"/>
              <a:t> 것이다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9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577442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스케일 불변한 지역 특징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5.3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/>
              <p:nvPr/>
            </p:nvSpPr>
            <p:spPr>
              <a:xfrm>
                <a:off x="529398" y="2042505"/>
                <a:ext cx="6106159" cy="3502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/>
                  <a:t>피라미드 방법은 영상을 연속적인 스케일로 줄일 수 없지만 </a:t>
                </a:r>
                <a:r>
                  <a:rPr lang="ko-KR" altLang="en-US" sz="2000" dirty="0" err="1"/>
                  <a:t>가우시안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스무딩은</a:t>
                </a:r>
                <a:r>
                  <a:rPr lang="ko-KR" altLang="en-US" sz="2000" dirty="0"/>
                  <a:t> 연속된 값으로 조절할 수 있다</a:t>
                </a:r>
                <a:r>
                  <a:rPr lang="en-US" altLang="ko-KR" sz="2000" dirty="0"/>
                  <a:t>.</a:t>
                </a:r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스케일 공간의 미분은 </a:t>
                </a:r>
                <a:r>
                  <a:rPr lang="ko-KR" altLang="en-US" sz="2000" dirty="0" err="1"/>
                  <a:t>라플라시안을</a:t>
                </a:r>
                <a:r>
                  <a:rPr lang="ko-KR" altLang="en-US" sz="2000" dirty="0"/>
                  <a:t> 주로 사용한다</a:t>
                </a:r>
                <a:r>
                  <a:rPr lang="en-US" altLang="ko-KR" sz="200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ko-KR" altLang="en-US" sz="200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각각 </a:t>
                </a:r>
                <a:r>
                  <a:rPr lang="en-US" altLang="ko-KR" sz="2000" dirty="0"/>
                  <a:t>y</a:t>
                </a:r>
                <a:r>
                  <a:rPr lang="ko-KR" altLang="en-US" sz="2000" dirty="0"/>
                  <a:t>와 </a:t>
                </a:r>
                <a:r>
                  <a:rPr lang="en-US" altLang="ko-KR" sz="2000" dirty="0"/>
                  <a:t>x</a:t>
                </a:r>
                <a:r>
                  <a:rPr lang="ko-KR" altLang="en-US" sz="2000" dirty="0"/>
                  <a:t>로 </a:t>
                </a:r>
                <a:r>
                  <a:rPr lang="en-US" altLang="ko-KR" sz="2000" dirty="0"/>
                  <a:t>2</a:t>
                </a:r>
                <a:r>
                  <a:rPr lang="ko-KR" altLang="en-US" sz="2000" dirty="0"/>
                  <a:t>번 미분한 영상이다</a:t>
                </a:r>
                <a:r>
                  <a:rPr lang="en-US" altLang="ko-KR" sz="2000" dirty="0"/>
                  <a:t>.</a:t>
                </a:r>
              </a:p>
              <a:p>
                <a:endParaRPr lang="en-US" altLang="ko-KR" sz="2000" dirty="0"/>
              </a:p>
              <a:p>
                <a:r>
                  <a:rPr lang="ko-KR" altLang="en-US" sz="2000" dirty="0" err="1"/>
                  <a:t>라플라시안은</a:t>
                </a:r>
                <a:r>
                  <a:rPr lang="ko-KR" altLang="en-US" sz="2000" dirty="0"/>
                  <a:t> 스케일 공간에서 극점을 찾는 데 유리하다</a:t>
                </a:r>
                <a:r>
                  <a:rPr lang="en-US" altLang="ko-KR" sz="2000" dirty="0"/>
                  <a:t>.</a:t>
                </a:r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실제 구현에서는 정규 </a:t>
                </a:r>
                <a:r>
                  <a:rPr lang="ko-KR" altLang="en-US" sz="2000" dirty="0" err="1"/>
                  <a:t>라플라시안을</a:t>
                </a:r>
                <a:r>
                  <a:rPr lang="ko-KR" altLang="en-US" sz="2000" dirty="0"/>
                  <a:t> 이용한다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98" y="2042505"/>
                <a:ext cx="6106159" cy="3502049"/>
              </a:xfrm>
              <a:prstGeom prst="rect">
                <a:avLst/>
              </a:prstGeom>
              <a:blipFill>
                <a:blip r:embed="rId2"/>
                <a:stretch>
                  <a:fillRect l="-1098" t="-1217" b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7FE227-A9C2-34DB-A670-874F78548639}"/>
                  </a:ext>
                </a:extLst>
              </p:cNvPr>
              <p:cNvSpPr txBox="1"/>
              <p:nvPr/>
            </p:nvSpPr>
            <p:spPr>
              <a:xfrm>
                <a:off x="6871199" y="2768600"/>
                <a:ext cx="4126066" cy="431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500" dirty="0"/>
                  <a:t>라</a:t>
                </a:r>
                <a14:m>
                  <m:oMath xmlns:m="http://schemas.openxmlformats.org/officeDocument/2006/math">
                    <m:r>
                      <a:rPr lang="ko-KR" altLang="en-US" sz="2500" i="1">
                        <a:latin typeface="Cambria Math" panose="02040503050406030204" pitchFamily="18" charset="0"/>
                      </a:rPr>
                      <m:t>플</m:t>
                    </m:r>
                    <m:r>
                      <a:rPr lang="ko-KR" altLang="en-US" sz="2500" i="1" smtClean="0">
                        <a:latin typeface="Cambria Math" panose="02040503050406030204" pitchFamily="18" charset="0"/>
                      </a:rPr>
                      <m:t>라</m:t>
                    </m:r>
                    <m:r>
                      <a:rPr lang="ko-KR" altLang="en-US" sz="2500" i="1">
                        <a:latin typeface="Cambria Math" panose="02040503050406030204" pitchFamily="18" charset="0"/>
                      </a:rPr>
                      <m:t>시</m:t>
                    </m:r>
                    <m:r>
                      <a:rPr lang="ko-KR" altLang="en-US" sz="2500" i="1" smtClean="0">
                        <a:latin typeface="Cambria Math" panose="02040503050406030204" pitchFamily="18" charset="0"/>
                      </a:rPr>
                      <m:t>안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ko-KR" sz="2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5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7FE227-A9C2-34DB-A670-874F78548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199" y="2768600"/>
                <a:ext cx="4126066" cy="431208"/>
              </a:xfrm>
              <a:prstGeom prst="rect">
                <a:avLst/>
              </a:prstGeom>
              <a:blipFill>
                <a:blip r:embed="rId3"/>
                <a:stretch>
                  <a:fillRect l="-4579" t="-19718" b="-35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42C49-7AF2-A878-9A98-20FBC685D979}"/>
                  </a:ext>
                </a:extLst>
              </p:cNvPr>
              <p:cNvSpPr txBox="1"/>
              <p:nvPr/>
            </p:nvSpPr>
            <p:spPr>
              <a:xfrm>
                <a:off x="6871199" y="3526323"/>
                <a:ext cx="3640933" cy="824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500" dirty="0"/>
                  <a:t>정규 라</a:t>
                </a:r>
                <a14:m>
                  <m:oMath xmlns:m="http://schemas.openxmlformats.org/officeDocument/2006/math">
                    <m:r>
                      <a:rPr lang="ko-KR" altLang="en-US" sz="2500" i="1">
                        <a:latin typeface="Cambria Math" panose="02040503050406030204" pitchFamily="18" charset="0"/>
                      </a:rPr>
                      <m:t>플</m:t>
                    </m:r>
                    <m:r>
                      <a:rPr lang="ko-KR" altLang="en-US" sz="2500" i="1" smtClean="0">
                        <a:latin typeface="Cambria Math" panose="02040503050406030204" pitchFamily="18" charset="0"/>
                      </a:rPr>
                      <m:t>라</m:t>
                    </m:r>
                    <m:r>
                      <a:rPr lang="ko-KR" altLang="en-US" sz="2500" i="1">
                        <a:latin typeface="Cambria Math" panose="02040503050406030204" pitchFamily="18" charset="0"/>
                      </a:rPr>
                      <m:t>시</m:t>
                    </m:r>
                    <m:r>
                      <a:rPr lang="ko-KR" altLang="en-US" sz="2500" i="1" smtClean="0">
                        <a:latin typeface="Cambria Math" panose="02040503050406030204" pitchFamily="18" charset="0"/>
                      </a:rPr>
                      <m:t>안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ko-KR" sz="25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  <m:sup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5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5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altLang="ko-KR" sz="2500" dirty="0"/>
                  <a:t>|</a:t>
                </a:r>
                <a:endParaRPr lang="ko-KR" altLang="en-US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42C49-7AF2-A878-9A98-20FBC685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199" y="3526323"/>
                <a:ext cx="3640933" cy="824778"/>
              </a:xfrm>
              <a:prstGeom prst="rect">
                <a:avLst/>
              </a:prstGeom>
              <a:blipFill>
                <a:blip r:embed="rId4"/>
                <a:stretch>
                  <a:fillRect l="-5193" t="-11765" r="-4523"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29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2725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SIFT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5.4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964133" y="2536448"/>
            <a:ext cx="69189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SIFT</a:t>
            </a:r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스케일 공간에서 특징점을 검출하는 알고리즘의 다양한 변형 중 가장 성공적이고 지금까지 널리 쓰인다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3</a:t>
            </a:r>
            <a:r>
              <a:rPr lang="ko-KR" altLang="en-US" sz="2000" dirty="0"/>
              <a:t>단계를 거쳐 특징점을 검출한다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017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2725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SIFT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5.4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/>
              <p:nvPr/>
            </p:nvSpPr>
            <p:spPr>
              <a:xfrm>
                <a:off x="550246" y="1433357"/>
                <a:ext cx="9469652" cy="3991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en-US" altLang="ko-KR" sz="2200" b="1" dirty="0"/>
                  <a:t>1</a:t>
                </a:r>
                <a:r>
                  <a:rPr lang="ko-KR" altLang="en-US" sz="2200" b="1" dirty="0"/>
                  <a:t>단계</a:t>
                </a:r>
                <a:r>
                  <a:rPr lang="en-US" altLang="ko-KR" sz="2200" b="1" dirty="0"/>
                  <a:t>: </a:t>
                </a:r>
                <a:r>
                  <a:rPr lang="ko-KR" altLang="en-US" sz="2200" b="1" dirty="0"/>
                  <a:t>다중 스케일 영상 구축</a:t>
                </a:r>
                <a:endParaRPr lang="en-US" altLang="ko-KR" sz="2200" b="1" dirty="0"/>
              </a:p>
              <a:p>
                <a:endParaRPr lang="en-US" altLang="ko-KR" sz="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가우시안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스무딩과</a:t>
                </a:r>
                <a:r>
                  <a:rPr lang="ko-KR" altLang="en-US" sz="2000" dirty="0"/>
                  <a:t> 피라미드 방법을 결합해 다중 스케일 영상을 구성한다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가우시안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스무딩을</a:t>
                </a:r>
                <a:r>
                  <a:rPr lang="ko-KR" altLang="en-US" sz="2000" dirty="0"/>
                  <a:t> 적용한 영상들을 </a:t>
                </a:r>
                <a:r>
                  <a:rPr lang="en-US" altLang="ko-KR" sz="2000" dirty="0"/>
                  <a:t>6</a:t>
                </a:r>
                <a:r>
                  <a:rPr lang="ko-KR" altLang="en-US" sz="2000" dirty="0"/>
                  <a:t>장 만들고 </a:t>
                </a:r>
                <a:r>
                  <a:rPr lang="ko-KR" altLang="en-US" sz="2000" b="1" dirty="0"/>
                  <a:t>옥타브</a:t>
                </a:r>
                <a:r>
                  <a:rPr lang="ko-KR" altLang="en-US" sz="2000" dirty="0"/>
                  <a:t>라고 부른다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스무딩을</a:t>
                </a:r>
                <a:r>
                  <a:rPr lang="ko-KR" altLang="en-US" sz="2000" dirty="0"/>
                  <a:t> 적용한 영상에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ko-KR" altLang="en-US" sz="2000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스무딩하여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6</a:t>
                </a:r>
                <a:r>
                  <a:rPr lang="ko-KR" altLang="en-US" sz="2000" dirty="0"/>
                  <a:t>개의 영상을 얻는다</a:t>
                </a:r>
                <a:r>
                  <a:rPr lang="en-US" altLang="ko-KR" sz="2000" dirty="0"/>
                  <a:t>.(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원래 영상에는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=1.6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sz="2000" dirty="0"/>
                  <a:t>로 </a:t>
                </a:r>
                <a:r>
                  <a:rPr lang="ko-KR" altLang="en-US" sz="2000" dirty="0" err="1"/>
                  <a:t>스무딩하여</a:t>
                </a:r>
                <a:r>
                  <a:rPr lang="ko-KR" altLang="en-US" sz="2000" dirty="0"/>
                  <a:t> 시작한다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하지만 실제 구현에서는 원본 영상이 </a:t>
                </a:r>
                <a:r>
                  <a:rPr lang="en-US" altLang="ko-KR" sz="2000" dirty="0"/>
                  <a:t>0.5</a:t>
                </a:r>
                <a:r>
                  <a:rPr lang="ko-KR" altLang="en-US" sz="2000" dirty="0"/>
                  <a:t>만큼 </a:t>
                </a:r>
                <a:r>
                  <a:rPr lang="ko-KR" altLang="en-US" sz="2000" dirty="0" err="1"/>
                  <a:t>스무딩되어</a:t>
                </a:r>
                <a:r>
                  <a:rPr lang="ko-KR" altLang="en-US" sz="2000" dirty="0"/>
                  <a:t> 있다고 가정하여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1.6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ko-KR" altLang="en-US" sz="2000" dirty="0"/>
                  <a:t>를 사용한다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이후 옥타브의 </a:t>
                </a:r>
                <a:r>
                  <a:rPr lang="en-US" altLang="ko-KR" sz="2000" b="1" dirty="0"/>
                  <a:t>4</a:t>
                </a:r>
                <a:r>
                  <a:rPr lang="ko-KR" altLang="en-US" sz="2000" b="1" dirty="0"/>
                  <a:t>번째 영상을 반으로 축소</a:t>
                </a:r>
                <a:r>
                  <a:rPr lang="ko-KR" altLang="en-US" sz="2000" dirty="0"/>
                  <a:t>해 동일한 과정으로 새 옥타브를 얻는다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이때</a:t>
                </a:r>
                <a:r>
                  <a:rPr lang="en-US" altLang="ko-KR" sz="2000" dirty="0"/>
                  <a:t>, </a:t>
                </a:r>
                <a:r>
                  <a:rPr lang="ko-KR" altLang="en-US" sz="2000" b="1" dirty="0"/>
                  <a:t>첫 영상에는 추가 </a:t>
                </a:r>
                <a:r>
                  <a:rPr lang="ko-KR" altLang="en-US" sz="2000" b="1" dirty="0" err="1"/>
                  <a:t>스무딩</a:t>
                </a:r>
                <a:r>
                  <a:rPr lang="ko-KR" altLang="en-US" sz="2000" dirty="0" err="1"/>
                  <a:t>을</a:t>
                </a:r>
                <a:r>
                  <a:rPr lang="ko-KR" altLang="en-US" sz="2000" dirty="0"/>
                  <a:t> 적용하지 않는다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46" y="1433357"/>
                <a:ext cx="9469652" cy="3991285"/>
              </a:xfrm>
              <a:prstGeom prst="rect">
                <a:avLst/>
              </a:prstGeom>
              <a:blipFill>
                <a:blip r:embed="rId2"/>
                <a:stretch>
                  <a:fillRect l="-837" t="-1374" b="-18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86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2725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SIFT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5.4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675376" y="2382559"/>
            <a:ext cx="512865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2</a:t>
            </a:r>
            <a:r>
              <a:rPr lang="ko-KR" altLang="en-US" sz="2200" b="1" dirty="0"/>
              <a:t>단계</a:t>
            </a:r>
            <a:r>
              <a:rPr lang="en-US" altLang="ko-KR" sz="2200" b="1" dirty="0"/>
              <a:t>: </a:t>
            </a:r>
            <a:r>
              <a:rPr lang="ko-KR" altLang="en-US" sz="2200" b="1" dirty="0"/>
              <a:t>다중 스케일 영상에 미분 적용</a:t>
            </a:r>
            <a:endParaRPr lang="en-US" altLang="ko-KR" sz="22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정규 </a:t>
            </a:r>
            <a:r>
              <a:rPr lang="ko-KR" altLang="en-US" sz="2000" dirty="0" err="1"/>
              <a:t>라플라시안</a:t>
            </a:r>
            <a:r>
              <a:rPr lang="ko-KR" altLang="en-US" sz="2000" dirty="0"/>
              <a:t> 대신 매우 유사한 </a:t>
            </a:r>
            <a:r>
              <a:rPr lang="en-US" altLang="ko-KR" sz="2000" dirty="0"/>
              <a:t>DOG</a:t>
            </a:r>
            <a:r>
              <a:rPr lang="ko-KR" altLang="en-US" sz="2000" dirty="0"/>
              <a:t>를 사용하여 계산 시간을 줄인다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DOG</a:t>
            </a:r>
            <a:r>
              <a:rPr lang="ko-KR" altLang="en-US" sz="2000" dirty="0"/>
              <a:t>는 이웃한 영상을 </a:t>
            </a:r>
            <a:r>
              <a:rPr lang="ko-KR" altLang="en-US" sz="2000" dirty="0" err="1"/>
              <a:t>화소별로</a:t>
            </a:r>
            <a:r>
              <a:rPr lang="ko-KR" altLang="en-US" sz="2000" dirty="0"/>
              <a:t> 빼서 만드므로 다섯 장의 영상이 생긴다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366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2725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SIFT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5.4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373786" y="1767007"/>
            <a:ext cx="466450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3</a:t>
            </a:r>
            <a:r>
              <a:rPr lang="ko-KR" altLang="en-US" sz="2200" b="1" dirty="0"/>
              <a:t>단계</a:t>
            </a:r>
            <a:r>
              <a:rPr lang="en-US" altLang="ko-KR" sz="2200" b="1" dirty="0"/>
              <a:t>: </a:t>
            </a:r>
            <a:r>
              <a:rPr lang="ko-KR" altLang="en-US" sz="2200" b="1" dirty="0"/>
              <a:t>극점 검출</a:t>
            </a:r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X</a:t>
            </a:r>
            <a:r>
              <a:rPr lang="ko-KR" altLang="en-US" sz="2000" dirty="0"/>
              <a:t>로 표시된 화소의 극점 여부를 조사하는데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이웃 화소 </a:t>
            </a:r>
            <a:r>
              <a:rPr lang="en-US" altLang="ko-KR" sz="2000" dirty="0"/>
              <a:t>26</a:t>
            </a:r>
            <a:r>
              <a:rPr lang="ko-KR" altLang="en-US" sz="2000" dirty="0"/>
              <a:t>개보다 크면 극점으로 인정하여 특징점으로 취한다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SIFT</a:t>
            </a:r>
            <a:r>
              <a:rPr lang="ko-KR" altLang="en-US" sz="2000" dirty="0"/>
              <a:t>는 특징점을 키포인트로 부른다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검출된 특징점은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y,x,o,i</a:t>
            </a:r>
            <a:r>
              <a:rPr lang="en-US" altLang="ko-KR" sz="2000" dirty="0"/>
              <a:t>)</a:t>
            </a:r>
            <a:r>
              <a:rPr lang="ko-KR" altLang="en-US" sz="2000" dirty="0"/>
              <a:t>로 표현한다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y,x</a:t>
            </a:r>
            <a:r>
              <a:rPr lang="en-US" altLang="ko-KR" sz="2000" dirty="0"/>
              <a:t>: </a:t>
            </a:r>
            <a:r>
              <a:rPr lang="ko-KR" altLang="en-US" sz="2000" dirty="0"/>
              <a:t>화소의 위치를 나타냄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O: </a:t>
            </a:r>
            <a:r>
              <a:rPr lang="ko-KR" altLang="en-US" sz="2000" dirty="0"/>
              <a:t>옥타브를 나타냄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i:</a:t>
            </a:r>
            <a:r>
              <a:rPr lang="ko-KR" altLang="en-US" sz="2000" dirty="0"/>
              <a:t> </a:t>
            </a:r>
            <a:r>
              <a:rPr lang="en-US" altLang="ko-KR" sz="2000" dirty="0"/>
              <a:t>DOG </a:t>
            </a:r>
            <a:r>
              <a:rPr lang="ko-KR" altLang="en-US" sz="2000" dirty="0"/>
              <a:t>번호를 나타냄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 값들을 테일러 확장으로 미세 조정하여 최종 확정한다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02461-2FF2-E604-8247-E1908B393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013717"/>
              </p:ext>
            </p:extLst>
          </p:nvPr>
        </p:nvGraphicFramePr>
        <p:xfrm>
          <a:off x="5378602" y="1873280"/>
          <a:ext cx="1936600" cy="199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20">
                  <a:extLst>
                    <a:ext uri="{9D8B030D-6E8A-4147-A177-3AD203B41FA5}">
                      <a16:colId xmlns:a16="http://schemas.microsoft.com/office/drawing/2014/main" val="3547354665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3833914192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4133504505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168875918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1139848542"/>
                    </a:ext>
                  </a:extLst>
                </a:gridCol>
              </a:tblGrid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33968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11864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740532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36552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1704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1F96B9-FE2C-734A-AE3C-5691C516B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42592"/>
              </p:ext>
            </p:extLst>
          </p:nvPr>
        </p:nvGraphicFramePr>
        <p:xfrm>
          <a:off x="7674762" y="1873280"/>
          <a:ext cx="1936600" cy="199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20">
                  <a:extLst>
                    <a:ext uri="{9D8B030D-6E8A-4147-A177-3AD203B41FA5}">
                      <a16:colId xmlns:a16="http://schemas.microsoft.com/office/drawing/2014/main" val="3547354665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3833914192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4133504505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168875918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1139848542"/>
                    </a:ext>
                  </a:extLst>
                </a:gridCol>
              </a:tblGrid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33968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11864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740532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36552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1704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DC09896-967A-3104-6A1B-A18471DE0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90843"/>
              </p:ext>
            </p:extLst>
          </p:nvPr>
        </p:nvGraphicFramePr>
        <p:xfrm>
          <a:off x="9970922" y="1873280"/>
          <a:ext cx="1936600" cy="199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20">
                  <a:extLst>
                    <a:ext uri="{9D8B030D-6E8A-4147-A177-3AD203B41FA5}">
                      <a16:colId xmlns:a16="http://schemas.microsoft.com/office/drawing/2014/main" val="3547354665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3833914192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4133504505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168875918"/>
                    </a:ext>
                  </a:extLst>
                </a:gridCol>
                <a:gridCol w="387320">
                  <a:extLst>
                    <a:ext uri="{9D8B030D-6E8A-4147-A177-3AD203B41FA5}">
                      <a16:colId xmlns:a16="http://schemas.microsoft.com/office/drawing/2014/main" val="1139848542"/>
                    </a:ext>
                  </a:extLst>
                </a:gridCol>
              </a:tblGrid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33968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11864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740532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36552"/>
                  </a:ext>
                </a:extLst>
              </a:tr>
              <a:tr h="398982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98379" marR="98379" marT="49190" marB="49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170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616400-EA4B-3172-82A9-B1F879CA2D39}"/>
              </a:ext>
            </a:extLst>
          </p:cNvPr>
          <p:cNvSpPr txBox="1"/>
          <p:nvPr/>
        </p:nvSpPr>
        <p:spPr>
          <a:xfrm>
            <a:off x="5566615" y="3888510"/>
            <a:ext cx="1748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i-1</a:t>
            </a:r>
            <a:r>
              <a:rPr lang="ko-KR" altLang="en-US" sz="2000" dirty="0"/>
              <a:t>번째 </a:t>
            </a:r>
            <a:r>
              <a:rPr lang="en-US" altLang="ko-KR" sz="2000" dirty="0"/>
              <a:t>DOG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BF208-8D89-58E4-4EED-8E7B529FBAD7}"/>
              </a:ext>
            </a:extLst>
          </p:cNvPr>
          <p:cNvSpPr txBox="1"/>
          <p:nvPr/>
        </p:nvSpPr>
        <p:spPr>
          <a:xfrm>
            <a:off x="7994855" y="3888510"/>
            <a:ext cx="1748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</a:t>
            </a:r>
            <a:r>
              <a:rPr lang="ko-KR" altLang="en-US" sz="2000" dirty="0"/>
              <a:t>번째 </a:t>
            </a:r>
            <a:r>
              <a:rPr lang="en-US" altLang="ko-KR" sz="2000" dirty="0"/>
              <a:t>DOG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C4509-F5BD-2015-76CA-6B3F70FEE933}"/>
              </a:ext>
            </a:extLst>
          </p:cNvPr>
          <p:cNvSpPr txBox="1"/>
          <p:nvPr/>
        </p:nvSpPr>
        <p:spPr>
          <a:xfrm>
            <a:off x="10158935" y="3888510"/>
            <a:ext cx="1748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i+1</a:t>
            </a:r>
            <a:r>
              <a:rPr lang="ko-KR" altLang="en-US" sz="2000" dirty="0"/>
              <a:t>번째 </a:t>
            </a:r>
            <a:r>
              <a:rPr lang="en-US" altLang="ko-KR" sz="2000" dirty="0"/>
              <a:t>DOG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607F-9F29-2471-A672-A95A3C015A69}"/>
              </a:ext>
            </a:extLst>
          </p:cNvPr>
          <p:cNvSpPr txBox="1"/>
          <p:nvPr/>
        </p:nvSpPr>
        <p:spPr>
          <a:xfrm>
            <a:off x="5378602" y="4620351"/>
            <a:ext cx="466450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기술자</a:t>
            </a:r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특징점</a:t>
            </a:r>
            <a:r>
              <a:rPr lang="ko-KR" altLang="en-US" sz="2000" dirty="0"/>
              <a:t> 주위의 풍부한 정보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위치</a:t>
            </a:r>
            <a:r>
              <a:rPr lang="en-US" altLang="ko-KR" sz="2000" dirty="0"/>
              <a:t>, </a:t>
            </a:r>
            <a:r>
              <a:rPr lang="ko-KR" altLang="en-US" sz="2000" dirty="0"/>
              <a:t>스케일 정보만으로는 물체 매칭에 부족하기 때문에 검출한다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311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7E9529-0A5C-EF6D-BD2D-6B4D53E17F18}"/>
              </a:ext>
            </a:extLst>
          </p:cNvPr>
          <p:cNvSpPr txBox="1"/>
          <p:nvPr/>
        </p:nvSpPr>
        <p:spPr>
          <a:xfrm>
            <a:off x="711201" y="957029"/>
            <a:ext cx="6248399" cy="434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Chapter 5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5.1 </a:t>
            </a:r>
            <a:r>
              <a:rPr lang="ko-KR" altLang="en-US" sz="2400" b="1" dirty="0"/>
              <a:t>발상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5.2 </a:t>
            </a:r>
            <a:r>
              <a:rPr lang="ko-KR" altLang="en-US" sz="2400" b="1" dirty="0"/>
              <a:t>이동과 회전 불변한 지역 특징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5.3 </a:t>
            </a:r>
            <a:r>
              <a:rPr lang="ko-KR" altLang="en-US" sz="2400" b="1" dirty="0"/>
              <a:t>스케일 불변한 지역 특징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5.4 SIFT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5.5 </a:t>
            </a:r>
            <a:r>
              <a:rPr lang="ko-KR" altLang="en-US" sz="2400" b="1" dirty="0"/>
              <a:t>매칭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5.6 </a:t>
            </a:r>
            <a:r>
              <a:rPr lang="ko-KR" altLang="en-US" sz="2400" b="1" dirty="0" err="1"/>
              <a:t>호모그래피</a:t>
            </a:r>
            <a:r>
              <a:rPr lang="ko-KR" altLang="en-US" sz="2400" b="1" dirty="0"/>
              <a:t> 추정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58867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3296223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SIFT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5.4 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D271CA-0FE6-4375-D4FE-45097E84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1" y="2386000"/>
            <a:ext cx="5417956" cy="2085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EF0C71-B0C6-E2E9-8328-FC05FCA0A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2" y="1910556"/>
            <a:ext cx="5376417" cy="30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3033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/>
              <p:nvPr/>
            </p:nvSpPr>
            <p:spPr>
              <a:xfrm>
                <a:off x="293757" y="3571198"/>
                <a:ext cx="11814824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매칭</a:t>
                </a:r>
                <a:endParaRPr lang="en-US" altLang="ko-KR" sz="2200" b="1" dirty="0"/>
              </a:p>
              <a:p>
                <a:endParaRPr lang="en-US" altLang="ko-KR" sz="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첫 번째 영상에서 추출한 기술자 집합</a:t>
                </a:r>
                <a:r>
                  <a:rPr lang="en-US" altLang="ko-KR" sz="2000" dirty="0"/>
                  <a:t>A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sz="2000" dirty="0"/>
                  <a:t>}</a:t>
                </a:r>
                <a:r>
                  <a:rPr lang="ko-KR" altLang="en-US" sz="2000" dirty="0"/>
                  <a:t>과 두 번째 영상에서 추출한 기술자 </a:t>
                </a:r>
                <a:r>
                  <a:rPr lang="en-US" altLang="ko-KR" sz="2000" dirty="0"/>
                  <a:t>B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000" dirty="0"/>
                  <a:t>}</a:t>
                </a:r>
                <a:r>
                  <a:rPr lang="ko-KR" altLang="en-US" sz="2000" dirty="0"/>
                  <a:t> 집합으로 같은 물체의 같은 곳에 해당하는 쌍을 찾는 것이다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가장 유사한 특징점을 찾아 쌍을 맺는 것</a:t>
                </a: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특징점이 상당히 많고 잡음이 섞인 기술자가 적지 않아 까다로움</a:t>
                </a: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A, B</a:t>
                </a:r>
                <a:r>
                  <a:rPr lang="ko-KR" altLang="en-US" sz="2000" dirty="0"/>
                  <a:t>를 조합한 </a:t>
                </a:r>
                <a:r>
                  <a:rPr lang="en-US" altLang="ko-KR" sz="2000" dirty="0" err="1"/>
                  <a:t>mn</a:t>
                </a:r>
                <a:r>
                  <a:rPr lang="ko-KR" altLang="en-US" sz="2000" dirty="0"/>
                  <a:t>개의 쌍 각각에 대해 거리를 계산해서 거리가 </a:t>
                </a:r>
                <a:r>
                  <a:rPr lang="ko-KR" altLang="en-US" sz="2000" dirty="0" err="1"/>
                  <a:t>임곗값보다</a:t>
                </a:r>
                <a:r>
                  <a:rPr lang="ko-KR" altLang="en-US" sz="2000" dirty="0"/>
                  <a:t> 작은 쌍을 모두 취하여 매칭 알고리즘을 만들 수 있으나 </a:t>
                </a:r>
                <a:r>
                  <a:rPr lang="ko-KR" altLang="en-US" sz="2000" b="1" dirty="0"/>
                  <a:t>거짓 긍정과 거짓 부정이 자주 발생</a:t>
                </a:r>
                <a:r>
                  <a:rPr lang="ko-KR" altLang="en-US" sz="2000" dirty="0"/>
                  <a:t>하며</a:t>
                </a:r>
                <a:r>
                  <a:rPr lang="ko-KR" altLang="en-US" sz="2000" b="1" dirty="0"/>
                  <a:t> </a:t>
                </a:r>
                <a:r>
                  <a:rPr lang="en-US" altLang="ko-KR" sz="2000" dirty="0"/>
                  <a:t>m, n</a:t>
                </a:r>
                <a:r>
                  <a:rPr lang="ko-KR" altLang="en-US" sz="2000" dirty="0"/>
                  <a:t>이 커서 시간이 오래 걸린다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57" y="3571198"/>
                <a:ext cx="11814824" cy="2708434"/>
              </a:xfrm>
              <a:prstGeom prst="rect">
                <a:avLst/>
              </a:prstGeom>
              <a:blipFill>
                <a:blip r:embed="rId2"/>
                <a:stretch>
                  <a:fillRect l="-671" t="-2027" b="-3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D5C078C-A551-A806-7A74-233D8677004C}"/>
              </a:ext>
            </a:extLst>
          </p:cNvPr>
          <p:cNvSpPr txBox="1"/>
          <p:nvPr/>
        </p:nvSpPr>
        <p:spPr>
          <a:xfrm>
            <a:off x="748786" y="1809474"/>
            <a:ext cx="466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en-US" altLang="ko-KR" sz="2000" b="1" dirty="0"/>
              <a:t>A </a:t>
            </a:r>
            <a:r>
              <a:rPr lang="ko-KR" altLang="en-US" sz="2000" b="1" dirty="0"/>
              <a:t>영상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물체의 모델 영상</a:t>
            </a:r>
            <a:r>
              <a:rPr lang="en-US" altLang="ko-KR" sz="20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깨끗한 배경에 물체가 홀로 있어 비교적 신뢰도가 높은 적은 수의 기술자가 검출된다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1E055-11DD-1F19-B2C2-0C4E2444225A}"/>
              </a:ext>
            </a:extLst>
          </p:cNvPr>
          <p:cNvSpPr txBox="1"/>
          <p:nvPr/>
        </p:nvSpPr>
        <p:spPr>
          <a:xfrm>
            <a:off x="6639869" y="1963361"/>
            <a:ext cx="4660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en-US" altLang="ko-KR" sz="2000" b="1" dirty="0"/>
              <a:t>B</a:t>
            </a:r>
            <a:r>
              <a:rPr lang="ko-KR" altLang="en-US" sz="2000" b="1" dirty="0"/>
              <a:t> 영상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물체와 배경이 섞인 영상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여러 물체가 혼재되어 기술자는 많고 잡음이 심하다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23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3033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/>
              <p:nvPr/>
            </p:nvSpPr>
            <p:spPr>
              <a:xfrm>
                <a:off x="656733" y="2228671"/>
                <a:ext cx="543926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매칭</a:t>
                </a:r>
                <a:endParaRPr lang="en-US" altLang="ko-KR" sz="2200" b="1" dirty="0"/>
              </a:p>
              <a:p>
                <a:endParaRPr lang="en-US" altLang="ko-KR" sz="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두 기술자 거리를 계산할 땐 보통 위 식으로 정의되는 </a:t>
                </a:r>
                <a:r>
                  <a:rPr lang="ko-KR" altLang="en-US" sz="2000" dirty="0" err="1"/>
                  <a:t>유클리디안</a:t>
                </a:r>
                <a:r>
                  <a:rPr lang="ko-KR" altLang="en-US" sz="2000" dirty="0"/>
                  <a:t> 거리를 사용한다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이때 기술자는 </a:t>
                </a:r>
                <a:r>
                  <a:rPr lang="en-US" altLang="ko-KR" sz="2000" dirty="0"/>
                  <a:t>d</a:t>
                </a:r>
                <a:r>
                  <a:rPr lang="ko-KR" altLang="en-US" sz="2000" dirty="0"/>
                  <a:t>차원 벡터인데 </a:t>
                </a:r>
                <a:r>
                  <a:rPr lang="en-US" altLang="ko-KR" sz="2000" dirty="0"/>
                  <a:t>SIFT </a:t>
                </a:r>
                <a:r>
                  <a:rPr lang="ko-KR" altLang="en-US" sz="2000" dirty="0"/>
                  <a:t>기술자는 </a:t>
                </a:r>
                <a:r>
                  <a:rPr lang="en-US" altLang="ko-KR" sz="2000" dirty="0"/>
                  <a:t>d = 128</a:t>
                </a:r>
                <a:r>
                  <a:rPr lang="ko-KR" altLang="en-US" sz="2000" dirty="0"/>
                  <a:t>이다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두 기술자를 </a:t>
                </a:r>
                <a:r>
                  <a:rPr lang="en-US" altLang="ko-KR" sz="2000" dirty="0"/>
                  <a:t>a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000" dirty="0"/>
                  <a:t>},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b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000" dirty="0"/>
                  <a:t>}</a:t>
                </a:r>
                <a:r>
                  <a:rPr lang="ko-KR" altLang="en-US" sz="2000" dirty="0"/>
                  <a:t>로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표기한다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33" y="2228671"/>
                <a:ext cx="5439267" cy="2400657"/>
              </a:xfrm>
              <a:prstGeom prst="rect">
                <a:avLst/>
              </a:prstGeom>
              <a:blipFill>
                <a:blip r:embed="rId2"/>
                <a:stretch>
                  <a:fillRect l="-1457" t="-2290" r="-112" b="-3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2EEAC-7BA3-E8CD-D6A2-6511D94BE2E2}"/>
                  </a:ext>
                </a:extLst>
              </p:cNvPr>
              <p:cNvSpPr txBox="1"/>
              <p:nvPr/>
            </p:nvSpPr>
            <p:spPr>
              <a:xfrm>
                <a:off x="6096000" y="2860671"/>
                <a:ext cx="5796267" cy="1136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25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2EEAC-7BA3-E8CD-D6A2-6511D94B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60671"/>
                <a:ext cx="5796267" cy="1136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315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36048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 </a:t>
            </a:r>
            <a:r>
              <a:rPr lang="ko-KR" altLang="en-US" sz="2400" b="1" dirty="0"/>
              <a:t>세 가지 매칭 전략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/>
              <p:nvPr/>
            </p:nvSpPr>
            <p:spPr>
              <a:xfrm>
                <a:off x="906990" y="1580476"/>
                <a:ext cx="5439267" cy="150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고정 </a:t>
                </a:r>
                <a:r>
                  <a:rPr lang="ko-KR" altLang="en-US" sz="2200" b="1" dirty="0" err="1"/>
                  <a:t>임곗값</a:t>
                </a:r>
                <a:r>
                  <a:rPr lang="ko-KR" altLang="en-US" sz="2200" b="1" dirty="0"/>
                  <a:t> 방법</a:t>
                </a:r>
                <a:endParaRPr lang="en-US" altLang="ko-KR" sz="2200" b="1" dirty="0"/>
              </a:p>
              <a:p>
                <a:endParaRPr lang="en-US" altLang="ko-KR" sz="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두 기술자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의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거리가 </a:t>
                </a:r>
                <a:r>
                  <a:rPr lang="ko-KR" altLang="en-US" sz="2000" dirty="0" err="1"/>
                  <a:t>임곗값보다</a:t>
                </a:r>
                <a:r>
                  <a:rPr lang="ko-KR" altLang="en-US" sz="2000" dirty="0"/>
                  <a:t> 작으면 매칭되었다고 간주한다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임곗값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T</a:t>
                </a:r>
                <a:r>
                  <a:rPr lang="ko-KR" altLang="en-US" sz="2000" dirty="0"/>
                  <a:t>를 정하는 일이 매우 중요하다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0796F-E69B-1A48-C389-594A22CA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90" y="1580476"/>
                <a:ext cx="5439267" cy="1502014"/>
              </a:xfrm>
              <a:prstGeom prst="rect">
                <a:avLst/>
              </a:prstGeom>
              <a:blipFill>
                <a:blip r:embed="rId2"/>
                <a:stretch>
                  <a:fillRect l="-1457" t="-3239" b="-60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2EEAC-7BA3-E8CD-D6A2-6511D94BE2E2}"/>
                  </a:ext>
                </a:extLst>
              </p:cNvPr>
              <p:cNvSpPr txBox="1"/>
              <p:nvPr/>
            </p:nvSpPr>
            <p:spPr>
              <a:xfrm>
                <a:off x="7905549" y="2997126"/>
                <a:ext cx="2101344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2EEAC-7BA3-E8CD-D6A2-6511D94B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549" y="2997126"/>
                <a:ext cx="2101344" cy="443198"/>
              </a:xfrm>
              <a:prstGeom prst="rect">
                <a:avLst/>
              </a:prstGeom>
              <a:blipFill>
                <a:blip r:embed="rId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BE2D00-B312-3B4D-1320-1B88B83EA1AC}"/>
                  </a:ext>
                </a:extLst>
              </p:cNvPr>
              <p:cNvSpPr txBox="1"/>
              <p:nvPr/>
            </p:nvSpPr>
            <p:spPr>
              <a:xfrm>
                <a:off x="906990" y="3218725"/>
                <a:ext cx="5439267" cy="1095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최근접 이웃</a:t>
                </a:r>
                <a:endParaRPr lang="en-US" altLang="ko-KR" sz="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000" dirty="0"/>
                  <a:t> B</a:t>
                </a:r>
                <a:r>
                  <a:rPr lang="ko-KR" altLang="en-US" sz="2000" dirty="0"/>
                  <a:t>에서 거리가 가장 작은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를 찾고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가 옆 식을 만족하면 매칭 쌍으로 취한다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BE2D00-B312-3B4D-1320-1B88B83EA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90" y="3218725"/>
                <a:ext cx="5439267" cy="1095813"/>
              </a:xfrm>
              <a:prstGeom prst="rect">
                <a:avLst/>
              </a:prstGeom>
              <a:blipFill>
                <a:blip r:embed="rId4"/>
                <a:stretch>
                  <a:fillRect l="-1457" t="-5000" b="-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2584DD-5E26-8890-C9A7-7CB2DF812449}"/>
                  </a:ext>
                </a:extLst>
              </p:cNvPr>
              <p:cNvSpPr txBox="1"/>
              <p:nvPr/>
            </p:nvSpPr>
            <p:spPr>
              <a:xfrm>
                <a:off x="7905549" y="4951710"/>
                <a:ext cx="2214388" cy="86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2584DD-5E26-8890-C9A7-7CB2DF812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549" y="4951710"/>
                <a:ext cx="2214388" cy="867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3FFC2-90EC-569A-B572-039C8C56C697}"/>
                  </a:ext>
                </a:extLst>
              </p:cNvPr>
              <p:cNvSpPr txBox="1"/>
              <p:nvPr/>
            </p:nvSpPr>
            <p:spPr>
              <a:xfrm>
                <a:off x="906990" y="4681764"/>
                <a:ext cx="5439267" cy="1407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BD582C"/>
                    </a:solidFill>
                  </a:rPr>
                  <a:t>|</a:t>
                </a:r>
                <a:r>
                  <a:rPr lang="ko-KR" altLang="en-US" sz="2200" b="1" dirty="0"/>
                  <a:t>최근접 이웃 거리</a:t>
                </a:r>
                <a:r>
                  <a:rPr lang="en-US" altLang="ko-KR" sz="2200" b="1" dirty="0"/>
                  <a:t> </a:t>
                </a:r>
                <a:r>
                  <a:rPr lang="ko-KR" altLang="en-US" sz="2200" b="1" dirty="0"/>
                  <a:t>비율</a:t>
                </a:r>
                <a:endParaRPr lang="en-US" altLang="ko-KR" sz="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000" dirty="0"/>
                  <a:t> B</a:t>
                </a:r>
                <a:r>
                  <a:rPr lang="ko-KR" altLang="en-US" sz="2000" dirty="0"/>
                  <a:t>에서 가장 가까운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와 </a:t>
                </a:r>
                <a:r>
                  <a:rPr lang="en-US" altLang="ko-KR" sz="2000" dirty="0"/>
                  <a:t>2</a:t>
                </a:r>
                <a:r>
                  <a:rPr lang="ko-KR" altLang="en-US" sz="2000" dirty="0"/>
                  <a:t>번째 가까운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찾아 옆 식을 만족하면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쌍이 된다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3FFC2-90EC-569A-B572-039C8C56C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90" y="4681764"/>
                <a:ext cx="5439267" cy="1407758"/>
              </a:xfrm>
              <a:prstGeom prst="rect">
                <a:avLst/>
              </a:prstGeom>
              <a:blipFill>
                <a:blip r:embed="rId6"/>
                <a:stretch>
                  <a:fillRect l="-1457" t="-3896" b="-6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339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360489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 </a:t>
            </a:r>
            <a:r>
              <a:rPr lang="ko-KR" altLang="en-US" sz="2400" b="1" dirty="0"/>
              <a:t>세 가지 매칭 전략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3FFC2-90EC-569A-B572-039C8C56C697}"/>
              </a:ext>
            </a:extLst>
          </p:cNvPr>
          <p:cNvSpPr txBox="1"/>
          <p:nvPr/>
        </p:nvSpPr>
        <p:spPr>
          <a:xfrm>
            <a:off x="5626226" y="952788"/>
            <a:ext cx="61769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고정 </a:t>
            </a:r>
            <a:r>
              <a:rPr lang="ko-KR" altLang="en-US" sz="2000" b="1" dirty="0" err="1"/>
              <a:t>임곗값</a:t>
            </a:r>
            <a:r>
              <a:rPr lang="ko-KR" altLang="en-US" sz="2000" b="1" dirty="0"/>
              <a:t> 방법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</a:t>
            </a:r>
            <a:r>
              <a:rPr lang="ko-KR" altLang="en-US" sz="2000" dirty="0"/>
              <a:t>와 </a:t>
            </a:r>
            <a:r>
              <a:rPr lang="en-US" altLang="ko-KR" sz="2000" dirty="0"/>
              <a:t>c</a:t>
            </a:r>
            <a:r>
              <a:rPr lang="ko-KR" altLang="en-US" sz="2000" dirty="0"/>
              <a:t>는 매칭되어야 하지만 인해 매칭이 일어나지 않아 거짓 부정이 되고 </a:t>
            </a:r>
            <a:r>
              <a:rPr lang="en-US" altLang="ko-KR" sz="2000" dirty="0"/>
              <a:t>b</a:t>
            </a:r>
            <a:r>
              <a:rPr lang="ko-KR" altLang="en-US" sz="2000" dirty="0"/>
              <a:t>와 </a:t>
            </a:r>
            <a:r>
              <a:rPr lang="en-US" altLang="ko-KR" sz="2000" dirty="0"/>
              <a:t>e</a:t>
            </a:r>
            <a:r>
              <a:rPr lang="ko-KR" altLang="en-US" sz="2000" dirty="0"/>
              <a:t>는 매칭되어 거짓 긍정이 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최근접 이웃 방법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</a:t>
            </a:r>
            <a:r>
              <a:rPr lang="ko-KR" altLang="en-US" sz="2000" dirty="0"/>
              <a:t>와 </a:t>
            </a:r>
            <a:r>
              <a:rPr lang="en-US" altLang="ko-KR" sz="2000" dirty="0"/>
              <a:t>c</a:t>
            </a:r>
            <a:r>
              <a:rPr lang="ko-KR" altLang="en-US" sz="2000" dirty="0"/>
              <a:t>는 옳게 쌍이 되어 참 긍정이 되고 </a:t>
            </a:r>
            <a:r>
              <a:rPr lang="en-US" altLang="ko-KR" sz="2000" dirty="0"/>
              <a:t>b</a:t>
            </a:r>
            <a:r>
              <a:rPr lang="ko-KR" altLang="en-US" sz="2000" dirty="0"/>
              <a:t>와 </a:t>
            </a:r>
            <a:r>
              <a:rPr lang="en-US" altLang="ko-KR" sz="2000" dirty="0"/>
              <a:t>e</a:t>
            </a:r>
            <a:r>
              <a:rPr lang="ko-KR" altLang="en-US" sz="2000" dirty="0"/>
              <a:t>는 거짓 긍정이 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최근접 이웃 거리 비율 방법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</a:t>
            </a:r>
            <a:r>
              <a:rPr lang="ko-KR" altLang="en-US" sz="2000" dirty="0"/>
              <a:t>와 가장 가까운 두 이웃은 </a:t>
            </a:r>
            <a:r>
              <a:rPr lang="en-US" altLang="ko-KR" sz="2000" dirty="0" err="1"/>
              <a:t>c,d</a:t>
            </a:r>
            <a:r>
              <a:rPr lang="ko-KR" altLang="en-US" sz="2000" dirty="0"/>
              <a:t>인데 거리 비율이 작아 </a:t>
            </a:r>
            <a:r>
              <a:rPr lang="en-US" altLang="ko-KR" sz="2000" dirty="0"/>
              <a:t>a</a:t>
            </a:r>
            <a:r>
              <a:rPr lang="ko-KR" altLang="en-US" sz="2000" dirty="0"/>
              <a:t>와 </a:t>
            </a:r>
            <a:r>
              <a:rPr lang="en-US" altLang="ko-KR" sz="2000" dirty="0"/>
              <a:t>c</a:t>
            </a:r>
            <a:r>
              <a:rPr lang="ko-KR" altLang="en-US" sz="2000" dirty="0"/>
              <a:t>는 옳게 쌍이 되어 참 긍정이 되나</a:t>
            </a:r>
            <a:r>
              <a:rPr lang="en-US" altLang="ko-KR" sz="2000" dirty="0"/>
              <a:t>, b</a:t>
            </a:r>
            <a:r>
              <a:rPr lang="ko-KR" altLang="en-US" sz="2000" dirty="0"/>
              <a:t>는 두 최근접 이웃인 </a:t>
            </a:r>
            <a:r>
              <a:rPr lang="en-US" altLang="ko-KR" sz="2000" dirty="0"/>
              <a:t>e</a:t>
            </a:r>
            <a:r>
              <a:rPr lang="ko-KR" altLang="en-US" sz="2000" dirty="0"/>
              <a:t>와 </a:t>
            </a:r>
            <a:r>
              <a:rPr lang="en-US" altLang="ko-KR" sz="2000" dirty="0"/>
              <a:t>d</a:t>
            </a:r>
            <a:r>
              <a:rPr lang="ko-KR" altLang="en-US" sz="2000" dirty="0"/>
              <a:t>의 거리 비율이 커서 </a:t>
            </a:r>
            <a:r>
              <a:rPr lang="en-US" altLang="ko-KR" sz="2000" dirty="0"/>
              <a:t>b</a:t>
            </a:r>
            <a:r>
              <a:rPr lang="ko-KR" altLang="en-US" sz="2000" dirty="0"/>
              <a:t>와 </a:t>
            </a:r>
            <a:r>
              <a:rPr lang="en-US" altLang="ko-KR" sz="2000" dirty="0"/>
              <a:t>e</a:t>
            </a:r>
            <a:r>
              <a:rPr lang="ko-KR" altLang="en-US" sz="2000" dirty="0"/>
              <a:t>는 쌍이 안 되어 참 부정이 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최근접 이웃 거리 비율 전략이 가장 성능이 좋으며 </a:t>
            </a:r>
            <a:r>
              <a:rPr lang="en-US" altLang="ko-KR" sz="2000" dirty="0"/>
              <a:t>SIFT</a:t>
            </a:r>
            <a:r>
              <a:rPr lang="ko-KR" altLang="en-US" sz="2000" dirty="0"/>
              <a:t>도 이를 사용한다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4577F98-691F-3D64-1374-CF74BD6308CA}"/>
              </a:ext>
            </a:extLst>
          </p:cNvPr>
          <p:cNvSpPr/>
          <p:nvPr/>
        </p:nvSpPr>
        <p:spPr>
          <a:xfrm>
            <a:off x="668092" y="2569896"/>
            <a:ext cx="1918547" cy="19185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65BBF54-B9F9-D2F7-EB66-C2186F61F493}"/>
              </a:ext>
            </a:extLst>
          </p:cNvPr>
          <p:cNvCxnSpPr>
            <a:stCxn id="8" idx="7"/>
          </p:cNvCxnSpPr>
          <p:nvPr/>
        </p:nvCxnSpPr>
        <p:spPr>
          <a:xfrm flipH="1">
            <a:off x="1640072" y="2850861"/>
            <a:ext cx="665602" cy="651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CB181F4-3F01-3B24-F2CF-B9468386339F}"/>
              </a:ext>
            </a:extLst>
          </p:cNvPr>
          <p:cNvSpPr/>
          <p:nvPr/>
        </p:nvSpPr>
        <p:spPr>
          <a:xfrm>
            <a:off x="1543819" y="3432916"/>
            <a:ext cx="173255" cy="173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7C9F4DE-5D30-9328-F13B-08021B6B0140}"/>
              </a:ext>
            </a:extLst>
          </p:cNvPr>
          <p:cNvSpPr/>
          <p:nvPr/>
        </p:nvSpPr>
        <p:spPr>
          <a:xfrm>
            <a:off x="668092" y="2569896"/>
            <a:ext cx="173255" cy="173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F94CA-F83F-544A-CFAE-A8032E8CD92C}"/>
              </a:ext>
            </a:extLst>
          </p:cNvPr>
          <p:cNvSpPr txBox="1"/>
          <p:nvPr/>
        </p:nvSpPr>
        <p:spPr>
          <a:xfrm>
            <a:off x="1543819" y="3588054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05D71-7C06-4748-9F2E-EC54C4CF9F26}"/>
              </a:ext>
            </a:extLst>
          </p:cNvPr>
          <p:cNvSpPr txBox="1"/>
          <p:nvPr/>
        </p:nvSpPr>
        <p:spPr>
          <a:xfrm>
            <a:off x="768193" y="2277302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4BCFE-87BB-8B8D-E100-6D2A7B9B7F29}"/>
              </a:ext>
            </a:extLst>
          </p:cNvPr>
          <p:cNvSpPr txBox="1"/>
          <p:nvPr/>
        </p:nvSpPr>
        <p:spPr>
          <a:xfrm>
            <a:off x="1798505" y="2743151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C5B595C-1638-23DB-64C3-18DF20B96F89}"/>
              </a:ext>
            </a:extLst>
          </p:cNvPr>
          <p:cNvSpPr/>
          <p:nvPr/>
        </p:nvSpPr>
        <p:spPr>
          <a:xfrm>
            <a:off x="3056913" y="2569896"/>
            <a:ext cx="1918547" cy="19185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C44FCD-E7FE-8620-9BFC-FB86911348B7}"/>
              </a:ext>
            </a:extLst>
          </p:cNvPr>
          <p:cNvCxnSpPr>
            <a:stCxn id="16" idx="7"/>
          </p:cNvCxnSpPr>
          <p:nvPr/>
        </p:nvCxnSpPr>
        <p:spPr>
          <a:xfrm flipH="1">
            <a:off x="4028893" y="2850861"/>
            <a:ext cx="665602" cy="651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EF0BF21-3387-4133-60D0-361768C3FBFB}"/>
              </a:ext>
            </a:extLst>
          </p:cNvPr>
          <p:cNvSpPr/>
          <p:nvPr/>
        </p:nvSpPr>
        <p:spPr>
          <a:xfrm>
            <a:off x="3932640" y="3432916"/>
            <a:ext cx="173255" cy="17325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020693-05F1-13D7-3F18-124D5E52E79F}"/>
              </a:ext>
            </a:extLst>
          </p:cNvPr>
          <p:cNvSpPr/>
          <p:nvPr/>
        </p:nvSpPr>
        <p:spPr>
          <a:xfrm>
            <a:off x="4421586" y="3907650"/>
            <a:ext cx="173255" cy="173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1F079-A12C-31D0-C5B9-145C31BF3F2E}"/>
              </a:ext>
            </a:extLst>
          </p:cNvPr>
          <p:cNvSpPr txBox="1"/>
          <p:nvPr/>
        </p:nvSpPr>
        <p:spPr>
          <a:xfrm>
            <a:off x="3932640" y="3588054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3E50F6-F999-3C5C-BA04-9B28A4319116}"/>
              </a:ext>
            </a:extLst>
          </p:cNvPr>
          <p:cNvSpPr txBox="1"/>
          <p:nvPr/>
        </p:nvSpPr>
        <p:spPr>
          <a:xfrm>
            <a:off x="4521687" y="3615056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2805E-30DC-697E-DC1B-0EBA8B62971A}"/>
              </a:ext>
            </a:extLst>
          </p:cNvPr>
          <p:cNvSpPr txBox="1"/>
          <p:nvPr/>
        </p:nvSpPr>
        <p:spPr>
          <a:xfrm>
            <a:off x="4187326" y="2743151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D227E48-B952-D4D3-20CD-0AF0AE4AEC36}"/>
              </a:ext>
            </a:extLst>
          </p:cNvPr>
          <p:cNvSpPr/>
          <p:nvPr/>
        </p:nvSpPr>
        <p:spPr>
          <a:xfrm>
            <a:off x="4183380" y="4608185"/>
            <a:ext cx="173255" cy="173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849D0B-1C29-CAA8-EACD-09C3AE47D46A}"/>
              </a:ext>
            </a:extLst>
          </p:cNvPr>
          <p:cNvSpPr txBox="1"/>
          <p:nvPr/>
        </p:nvSpPr>
        <p:spPr>
          <a:xfrm>
            <a:off x="4334245" y="4553338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531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17D67B6-78A4-D800-C0DC-B69E653973AE}"/>
              </a:ext>
            </a:extLst>
          </p:cNvPr>
          <p:cNvCxnSpPr>
            <a:cxnSpLocks/>
          </p:cNvCxnSpPr>
          <p:nvPr/>
        </p:nvCxnSpPr>
        <p:spPr>
          <a:xfrm>
            <a:off x="1695423" y="2592181"/>
            <a:ext cx="10906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22263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 </a:t>
            </a:r>
            <a:r>
              <a:rPr lang="ko-KR" altLang="en-US" sz="2400" b="1" dirty="0"/>
              <a:t>정밀도와 </a:t>
            </a:r>
            <a:r>
              <a:rPr lang="ko-KR" altLang="en-US" sz="2400" b="1" dirty="0" err="1"/>
              <a:t>재현율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3FFC2-90EC-569A-B572-039C8C56C697}"/>
              </a:ext>
            </a:extLst>
          </p:cNvPr>
          <p:cNvSpPr txBox="1"/>
          <p:nvPr/>
        </p:nvSpPr>
        <p:spPr>
          <a:xfrm>
            <a:off x="1138989" y="5079594"/>
            <a:ext cx="9914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같은 색은 진짜 매칭 쌍이고 다른 색은 진짜 매칭 쌍이 아니다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EFC51E-30E0-CB63-81CA-559F7BF1B6CF}"/>
              </a:ext>
            </a:extLst>
          </p:cNvPr>
          <p:cNvSpPr/>
          <p:nvPr/>
        </p:nvSpPr>
        <p:spPr>
          <a:xfrm>
            <a:off x="1615781" y="2486304"/>
            <a:ext cx="173255" cy="173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82E41-1F3D-1787-A71E-550D831048C6}"/>
              </a:ext>
            </a:extLst>
          </p:cNvPr>
          <p:cNvSpPr txBox="1"/>
          <p:nvPr/>
        </p:nvSpPr>
        <p:spPr>
          <a:xfrm>
            <a:off x="1518479" y="265955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8BE66E2-1C9A-719C-F26D-DF50F9A22BCB}"/>
              </a:ext>
            </a:extLst>
          </p:cNvPr>
          <p:cNvSpPr/>
          <p:nvPr/>
        </p:nvSpPr>
        <p:spPr>
          <a:xfrm>
            <a:off x="2692501" y="2486304"/>
            <a:ext cx="173255" cy="173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45027A-C9ED-A79F-ED29-165B1F6BE83A}"/>
              </a:ext>
            </a:extLst>
          </p:cNvPr>
          <p:cNvSpPr txBox="1"/>
          <p:nvPr/>
        </p:nvSpPr>
        <p:spPr>
          <a:xfrm>
            <a:off x="2657949" y="265955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805AC94-7F99-576C-9AF4-7971AE3D5058}"/>
              </a:ext>
            </a:extLst>
          </p:cNvPr>
          <p:cNvSpPr/>
          <p:nvPr/>
        </p:nvSpPr>
        <p:spPr>
          <a:xfrm>
            <a:off x="3908035" y="2486304"/>
            <a:ext cx="173255" cy="173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4011DF-BA2E-28CC-15FF-9BC6235115A4}"/>
              </a:ext>
            </a:extLst>
          </p:cNvPr>
          <p:cNvSpPr txBox="1"/>
          <p:nvPr/>
        </p:nvSpPr>
        <p:spPr>
          <a:xfrm>
            <a:off x="3810733" y="265955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86FF71-B89D-DD6E-25DE-575D439E594B}"/>
              </a:ext>
            </a:extLst>
          </p:cNvPr>
          <p:cNvSpPr/>
          <p:nvPr/>
        </p:nvSpPr>
        <p:spPr>
          <a:xfrm>
            <a:off x="4984755" y="2486304"/>
            <a:ext cx="173255" cy="173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0DCB63-C807-1F71-B1B8-6F2A176FB85A}"/>
              </a:ext>
            </a:extLst>
          </p:cNvPr>
          <p:cNvSpPr txBox="1"/>
          <p:nvPr/>
        </p:nvSpPr>
        <p:spPr>
          <a:xfrm>
            <a:off x="4950203" y="265955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AEBC789-4EE9-44D0-A9A6-489E0CA736BF}"/>
              </a:ext>
            </a:extLst>
          </p:cNvPr>
          <p:cNvCxnSpPr>
            <a:cxnSpLocks/>
          </p:cNvCxnSpPr>
          <p:nvPr/>
        </p:nvCxnSpPr>
        <p:spPr>
          <a:xfrm>
            <a:off x="6576197" y="2592181"/>
            <a:ext cx="10906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36295AFD-47AA-6B4F-8DC3-ECB9119B7C3E}"/>
              </a:ext>
            </a:extLst>
          </p:cNvPr>
          <p:cNvSpPr/>
          <p:nvPr/>
        </p:nvSpPr>
        <p:spPr>
          <a:xfrm>
            <a:off x="6496555" y="2486304"/>
            <a:ext cx="173255" cy="173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423775-5644-B7B7-A73B-4E323ED0F723}"/>
              </a:ext>
            </a:extLst>
          </p:cNvPr>
          <p:cNvSpPr txBox="1"/>
          <p:nvPr/>
        </p:nvSpPr>
        <p:spPr>
          <a:xfrm>
            <a:off x="6399253" y="265955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612748D-711F-9D3B-D92B-CE4EC1B732CD}"/>
              </a:ext>
            </a:extLst>
          </p:cNvPr>
          <p:cNvSpPr/>
          <p:nvPr/>
        </p:nvSpPr>
        <p:spPr>
          <a:xfrm>
            <a:off x="7573275" y="2486304"/>
            <a:ext cx="173255" cy="173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87C502-DE79-C8AE-B6AF-A62EF236E3EA}"/>
              </a:ext>
            </a:extLst>
          </p:cNvPr>
          <p:cNvSpPr txBox="1"/>
          <p:nvPr/>
        </p:nvSpPr>
        <p:spPr>
          <a:xfrm>
            <a:off x="7538723" y="265955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54AA34-7F2A-751B-A3E2-5F183EC7E9C4}"/>
              </a:ext>
            </a:extLst>
          </p:cNvPr>
          <p:cNvSpPr/>
          <p:nvPr/>
        </p:nvSpPr>
        <p:spPr>
          <a:xfrm>
            <a:off x="8963920" y="2486304"/>
            <a:ext cx="173255" cy="173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44AED4-0520-6620-8157-B8B1DAB8CAC8}"/>
              </a:ext>
            </a:extLst>
          </p:cNvPr>
          <p:cNvSpPr txBox="1"/>
          <p:nvPr/>
        </p:nvSpPr>
        <p:spPr>
          <a:xfrm>
            <a:off x="8866618" y="265955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078D338-98B6-0345-428B-333CAF7C9EAD}"/>
              </a:ext>
            </a:extLst>
          </p:cNvPr>
          <p:cNvSpPr/>
          <p:nvPr/>
        </p:nvSpPr>
        <p:spPr>
          <a:xfrm>
            <a:off x="10040640" y="2486304"/>
            <a:ext cx="173255" cy="173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C4D944-7069-A24C-69DF-B6166A5F1E2A}"/>
              </a:ext>
            </a:extLst>
          </p:cNvPr>
          <p:cNvSpPr txBox="1"/>
          <p:nvPr/>
        </p:nvSpPr>
        <p:spPr>
          <a:xfrm>
            <a:off x="10006088" y="265955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17471-A63B-174C-A1A9-C9515023BC30}"/>
              </a:ext>
            </a:extLst>
          </p:cNvPr>
          <p:cNvSpPr txBox="1"/>
          <p:nvPr/>
        </p:nvSpPr>
        <p:spPr>
          <a:xfrm>
            <a:off x="1406734" y="3059668"/>
            <a:ext cx="20487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참 긍정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진짜 매칭 쌍을 긍정으로 예측함</a:t>
            </a:r>
            <a:endParaRPr lang="en-US" altLang="ko-KR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2A4344-FD95-485C-CE7E-653D33722C86}"/>
              </a:ext>
            </a:extLst>
          </p:cNvPr>
          <p:cNvSpPr txBox="1"/>
          <p:nvPr/>
        </p:nvSpPr>
        <p:spPr>
          <a:xfrm>
            <a:off x="3768356" y="3059668"/>
            <a:ext cx="20487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거짓 부정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진짜 매칭 쌍을 부정으로 예측함</a:t>
            </a:r>
            <a:endParaRPr lang="en-US" altLang="ko-KR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473ED-6712-BE6A-84CB-A9728EE8E8F3}"/>
              </a:ext>
            </a:extLst>
          </p:cNvPr>
          <p:cNvSpPr txBox="1"/>
          <p:nvPr/>
        </p:nvSpPr>
        <p:spPr>
          <a:xfrm>
            <a:off x="6397301" y="3059668"/>
            <a:ext cx="19959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거짓 긍정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맺으면 안 되는데 맺음</a:t>
            </a:r>
            <a:endParaRPr lang="en-US" altLang="ko-KR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92571A-308B-F7D3-E8A5-C6CD22D74F00}"/>
              </a:ext>
            </a:extLst>
          </p:cNvPr>
          <p:cNvSpPr txBox="1"/>
          <p:nvPr/>
        </p:nvSpPr>
        <p:spPr>
          <a:xfrm>
            <a:off x="8866618" y="3059668"/>
            <a:ext cx="19959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참 부정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맺으면 안 되는데 맺지 않음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9451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22263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 </a:t>
            </a:r>
            <a:r>
              <a:rPr lang="ko-KR" altLang="en-US" sz="2400" b="1" dirty="0"/>
              <a:t>정밀도와 </a:t>
            </a:r>
            <a:r>
              <a:rPr lang="ko-KR" altLang="en-US" sz="2400" b="1" dirty="0" err="1"/>
              <a:t>재현율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3FFC2-90EC-569A-B572-039C8C56C697}"/>
              </a:ext>
            </a:extLst>
          </p:cNvPr>
          <p:cNvSpPr txBox="1"/>
          <p:nvPr/>
        </p:nvSpPr>
        <p:spPr>
          <a:xfrm>
            <a:off x="150086" y="3337622"/>
            <a:ext cx="118918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혼동 행렬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매칭 알고리즘이 예측한 많은 수의 매칭 쌍에 대해 네 경우의 빈도를 세어 표에 채우면 혼동 행렬이 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혼동 행렬로 다음 식의 성능 지표를 계산할 수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정밀도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매칭 알고리즘이 긍정</a:t>
            </a:r>
            <a:r>
              <a:rPr lang="en-US" altLang="ko-KR" sz="2000" dirty="0"/>
              <a:t>, </a:t>
            </a:r>
            <a:r>
              <a:rPr lang="ko-KR" altLang="en-US" sz="2000" dirty="0"/>
              <a:t>즉 매칭 쌍으로 예측한 개수 중에 진짜 쌍인 비율</a:t>
            </a:r>
            <a:endParaRPr lang="en-US" altLang="ko-KR" sz="2000" dirty="0"/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 err="1"/>
              <a:t>재현율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진짜 쌍 중에 알고리즘이 찾아낸 쌍의 비율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F1</a:t>
            </a:r>
            <a:r>
              <a:rPr lang="ko-KR" altLang="en-US" sz="2000" dirty="0"/>
              <a:t>은 정밀도와 재현율을 둘 다 고려하여 하나의 값으로 표현한다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4FDC164-ACC8-56C2-0F7A-C1065145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826655"/>
              </p:ext>
            </p:extLst>
          </p:nvPr>
        </p:nvGraphicFramePr>
        <p:xfrm>
          <a:off x="818941" y="1359588"/>
          <a:ext cx="5464041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9084">
                  <a:extLst>
                    <a:ext uri="{9D8B030D-6E8A-4147-A177-3AD203B41FA5}">
                      <a16:colId xmlns:a16="http://schemas.microsoft.com/office/drawing/2014/main" val="3409617573"/>
                    </a:ext>
                  </a:extLst>
                </a:gridCol>
                <a:gridCol w="1002939">
                  <a:extLst>
                    <a:ext uri="{9D8B030D-6E8A-4147-A177-3AD203B41FA5}">
                      <a16:colId xmlns:a16="http://schemas.microsoft.com/office/drawing/2014/main" val="3084989867"/>
                    </a:ext>
                  </a:extLst>
                </a:gridCol>
                <a:gridCol w="1604703">
                  <a:extLst>
                    <a:ext uri="{9D8B030D-6E8A-4147-A177-3AD203B41FA5}">
                      <a16:colId xmlns:a16="http://schemas.microsoft.com/office/drawing/2014/main" val="1637763106"/>
                    </a:ext>
                  </a:extLst>
                </a:gridCol>
                <a:gridCol w="2017315">
                  <a:extLst>
                    <a:ext uri="{9D8B030D-6E8A-4147-A177-3AD203B41FA5}">
                      <a16:colId xmlns:a16="http://schemas.microsoft.com/office/drawing/2014/main" val="2393745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정답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(GT)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8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긍정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0858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긍정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 긍정</a:t>
                      </a:r>
                      <a:r>
                        <a:rPr lang="en-US" altLang="ko-KR" dirty="0"/>
                        <a:t>(TP)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거짓 긍정</a:t>
                      </a:r>
                      <a:r>
                        <a:rPr lang="en-US" altLang="ko-KR" dirty="0"/>
                        <a:t>(FP)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981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거짓 부정</a:t>
                      </a:r>
                      <a:r>
                        <a:rPr lang="en-US" altLang="ko-KR" dirty="0"/>
                        <a:t>(FN)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부정</a:t>
                      </a:r>
                      <a:r>
                        <a:rPr lang="en-US" altLang="ko-KR" dirty="0"/>
                        <a:t>(TN)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7674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26544-590A-ED2C-A6FA-765CA876F540}"/>
                  </a:ext>
                </a:extLst>
              </p:cNvPr>
              <p:cNvSpPr txBox="1"/>
              <p:nvPr/>
            </p:nvSpPr>
            <p:spPr>
              <a:xfrm>
                <a:off x="7863839" y="935541"/>
                <a:ext cx="1955279" cy="480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200" dirty="0"/>
                  <a:t>정</a:t>
                </a:r>
                <a14:m>
                  <m:oMath xmlns:m="http://schemas.openxmlformats.org/officeDocument/2006/math">
                    <m:r>
                      <a:rPr lang="ko-KR" altLang="en-US" sz="2200" i="1" smtClean="0">
                        <a:latin typeface="Cambria Math" panose="02040503050406030204" pitchFamily="18" charset="0"/>
                      </a:rPr>
                      <m:t>밀</m:t>
                    </m:r>
                    <m:r>
                      <a:rPr lang="ko-KR" altLang="en-US" sz="2200" i="1">
                        <a:latin typeface="Cambria Math" panose="02040503050406030204" pitchFamily="18" charset="0"/>
                      </a:rPr>
                      <m:t>도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26544-590A-ED2C-A6FA-765CA876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839" y="935541"/>
                <a:ext cx="1955279" cy="480709"/>
              </a:xfrm>
              <a:prstGeom prst="rect">
                <a:avLst/>
              </a:prstGeom>
              <a:blipFill>
                <a:blip r:embed="rId2"/>
                <a:stretch>
                  <a:fillRect l="-8723" t="-5063" b="-17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B5E6BB-6CFB-F39B-5825-E91AA5142898}"/>
                  </a:ext>
                </a:extLst>
              </p:cNvPr>
              <p:cNvSpPr txBox="1"/>
              <p:nvPr/>
            </p:nvSpPr>
            <p:spPr>
              <a:xfrm>
                <a:off x="7863839" y="1608509"/>
                <a:ext cx="1977721" cy="480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200" dirty="0"/>
                  <a:t>재</a:t>
                </a:r>
                <a14:m>
                  <m:oMath xmlns:m="http://schemas.openxmlformats.org/officeDocument/2006/math">
                    <m:r>
                      <a:rPr lang="ko-KR" altLang="en-US" sz="2200" b="0" i="1" dirty="0">
                        <a:latin typeface="Cambria Math" panose="02040503050406030204" pitchFamily="18" charset="0"/>
                      </a:rPr>
                      <m:t>현</m:t>
                    </m:r>
                    <m:r>
                      <a:rPr lang="ko-KR" altLang="en-US" sz="2200" i="1" dirty="0" smtClean="0">
                        <a:latin typeface="Cambria Math" panose="02040503050406030204" pitchFamily="18" charset="0"/>
                      </a:rPr>
                      <m:t>율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B5E6BB-6CFB-F39B-5825-E91AA514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839" y="1608509"/>
                <a:ext cx="1977721" cy="480709"/>
              </a:xfrm>
              <a:prstGeom prst="rect">
                <a:avLst/>
              </a:prstGeom>
              <a:blipFill>
                <a:blip r:embed="rId3"/>
                <a:stretch>
                  <a:fillRect l="-8642" t="-5063" b="-17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53F074-BFE7-DC55-A060-FA5440F84E77}"/>
                  </a:ext>
                </a:extLst>
              </p:cNvPr>
              <p:cNvSpPr txBox="1"/>
              <p:nvPr/>
            </p:nvSpPr>
            <p:spPr>
              <a:xfrm>
                <a:off x="7863839" y="2170652"/>
                <a:ext cx="2859373" cy="660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200" dirty="0"/>
                  <a:t>F</a:t>
                </a:r>
                <a14:m>
                  <m:oMath xmlns:m="http://schemas.openxmlformats.org/officeDocument/2006/math">
                    <m:r>
                      <a:rPr lang="en-US" altLang="ko-KR" sz="2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2 ∗</m:t>
                        </m:r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ko-KR" altLang="en-US" sz="2200" i="1" smtClean="0">
                            <a:latin typeface="Cambria Math" panose="02040503050406030204" pitchFamily="18" charset="0"/>
                          </a:rPr>
                          <m:t>밀</m:t>
                        </m:r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도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재</m:t>
                        </m:r>
                        <m:r>
                          <a:rPr lang="ko-KR" altLang="en-US" sz="2200" i="1" smtClean="0">
                            <a:latin typeface="Cambria Math" panose="02040503050406030204" pitchFamily="18" charset="0"/>
                          </a:rPr>
                          <m:t>현</m:t>
                        </m:r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율</m:t>
                        </m:r>
                      </m:num>
                      <m:den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정밀도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재현율</m:t>
                        </m:r>
                      </m:den>
                    </m:f>
                  </m:oMath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53F074-BFE7-DC55-A060-FA5440F84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839" y="2170652"/>
                <a:ext cx="2859373" cy="660245"/>
              </a:xfrm>
              <a:prstGeom prst="rect">
                <a:avLst/>
              </a:prstGeom>
              <a:blipFill>
                <a:blip r:embed="rId4"/>
                <a:stretch>
                  <a:fillRect l="-5970" b="-4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619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22263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 </a:t>
            </a:r>
            <a:r>
              <a:rPr lang="ko-KR" altLang="en-US" sz="2400" b="1" dirty="0"/>
              <a:t>정밀도와 </a:t>
            </a:r>
            <a:r>
              <a:rPr lang="ko-KR" altLang="en-US" sz="2400" b="1" dirty="0" err="1"/>
              <a:t>재현율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3FFC2-90EC-569A-B572-039C8C56C697}"/>
              </a:ext>
            </a:extLst>
          </p:cNvPr>
          <p:cNvSpPr txBox="1"/>
          <p:nvPr/>
        </p:nvSpPr>
        <p:spPr>
          <a:xfrm>
            <a:off x="876567" y="2305615"/>
            <a:ext cx="48793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 err="1"/>
              <a:t>정확률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옳게 예측한 비율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특징점</a:t>
            </a:r>
            <a:r>
              <a:rPr lang="ko-KR" altLang="en-US" sz="2000" dirty="0"/>
              <a:t> 매칭에선 부정이 긍정보다 월등히 많아 정확률의 의미가 없는 상황이 많다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따라서 </a:t>
            </a:r>
            <a:r>
              <a:rPr lang="ko-KR" altLang="en-US" sz="2000" b="1" dirty="0"/>
              <a:t>주어진 상황에 딱 맞는</a:t>
            </a:r>
            <a:r>
              <a:rPr lang="ko-KR" altLang="en-US" sz="2000" dirty="0"/>
              <a:t> 성능 기준을 써야 한다</a:t>
            </a:r>
            <a:r>
              <a:rPr lang="en-US" altLang="ko-KR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26544-590A-ED2C-A6FA-765CA876F540}"/>
                  </a:ext>
                </a:extLst>
              </p:cNvPr>
              <p:cNvSpPr txBox="1"/>
              <p:nvPr/>
            </p:nvSpPr>
            <p:spPr>
              <a:xfrm>
                <a:off x="7757960" y="3188645"/>
                <a:ext cx="3819315" cy="639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i="1" dirty="0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2200" i="1" dirty="0" smtClean="0">
                          <a:latin typeface="Cambria Math" panose="02040503050406030204" pitchFamily="18" charset="0"/>
                        </a:rPr>
                        <m:t>확</m:t>
                      </m:r>
                      <m:r>
                        <a:rPr lang="ko-KR" altLang="en-US" sz="2200" i="1" dirty="0">
                          <a:latin typeface="Cambria Math" panose="02040503050406030204" pitchFamily="18" charset="0"/>
                        </a:rPr>
                        <m:t>률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26544-590A-ED2C-A6FA-765CA876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60" y="3188645"/>
                <a:ext cx="3819315" cy="6395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84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9926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3FFC2-90EC-569A-B572-039C8C56C697}"/>
              </a:ext>
            </a:extLst>
          </p:cNvPr>
          <p:cNvSpPr txBox="1"/>
          <p:nvPr/>
        </p:nvSpPr>
        <p:spPr>
          <a:xfrm>
            <a:off x="703313" y="1491474"/>
            <a:ext cx="48793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고정 </a:t>
            </a:r>
            <a:r>
              <a:rPr lang="ko-KR" altLang="en-US" sz="2000" dirty="0" err="1"/>
              <a:t>임곗값</a:t>
            </a:r>
            <a:r>
              <a:rPr lang="ko-KR" altLang="en-US" sz="2000" dirty="0"/>
              <a:t> 방법</a:t>
            </a:r>
            <a:r>
              <a:rPr lang="en-US" altLang="ko-KR" sz="2000" dirty="0"/>
              <a:t>, </a:t>
            </a:r>
            <a:r>
              <a:rPr lang="ko-KR" altLang="en-US" sz="2000" dirty="0"/>
              <a:t>최근접 이웃 거리 비율 방법은 </a:t>
            </a:r>
            <a:r>
              <a:rPr lang="ko-KR" altLang="en-US" sz="2000" dirty="0" err="1"/>
              <a:t>임곗값</a:t>
            </a:r>
            <a:r>
              <a:rPr lang="ko-KR" altLang="en-US" sz="2000" dirty="0"/>
              <a:t> </a:t>
            </a:r>
            <a:r>
              <a:rPr lang="en-US" altLang="ko-KR" sz="2000" dirty="0"/>
              <a:t>T</a:t>
            </a:r>
            <a:r>
              <a:rPr lang="ko-KR" altLang="en-US" sz="2000" dirty="0"/>
              <a:t>를 가지는데 </a:t>
            </a:r>
            <a:r>
              <a:rPr lang="en-US" altLang="ko-KR" sz="2000" dirty="0"/>
              <a:t>T</a:t>
            </a:r>
            <a:r>
              <a:rPr lang="ko-KR" altLang="en-US" sz="2000" dirty="0"/>
              <a:t>를 작게 하면 </a:t>
            </a:r>
            <a:r>
              <a:rPr lang="en-US" altLang="ko-KR" sz="2000" dirty="0" err="1"/>
              <a:t>duv</a:t>
            </a:r>
            <a:r>
              <a:rPr lang="en-US" altLang="ko-KR" sz="2000" dirty="0"/>
              <a:t> </a:t>
            </a:r>
            <a:r>
              <a:rPr lang="ko-KR" altLang="en-US" sz="2000" dirty="0"/>
              <a:t>식의</a:t>
            </a:r>
            <a:r>
              <a:rPr lang="en-US" altLang="ko-KR" sz="2000" dirty="0"/>
              <a:t> </a:t>
            </a:r>
            <a:r>
              <a:rPr lang="ko-KR" altLang="en-US" sz="2000" dirty="0"/>
              <a:t>거짓 </a:t>
            </a:r>
            <a:r>
              <a:rPr lang="ko-KR" altLang="en-US" sz="2000" dirty="0" err="1"/>
              <a:t>긍정률이</a:t>
            </a:r>
            <a:r>
              <a:rPr lang="ko-KR" altLang="en-US" sz="2000" dirty="0"/>
              <a:t> 작아지고 </a:t>
            </a:r>
            <a:r>
              <a:rPr lang="en-US" altLang="ko-KR" sz="2000" dirty="0"/>
              <a:t>T</a:t>
            </a:r>
            <a:r>
              <a:rPr lang="ko-KR" altLang="en-US" sz="2000" dirty="0"/>
              <a:t>를 크게 하면 거짓 </a:t>
            </a:r>
            <a:r>
              <a:rPr lang="ko-KR" altLang="en-US" sz="2000" dirty="0" err="1"/>
              <a:t>긍정률과</a:t>
            </a:r>
            <a:r>
              <a:rPr lang="ko-KR" altLang="en-US" sz="2000" dirty="0"/>
              <a:t> 참 </a:t>
            </a:r>
            <a:r>
              <a:rPr lang="ko-KR" altLang="en-US" sz="2000" dirty="0" err="1"/>
              <a:t>긍정률이</a:t>
            </a:r>
            <a:r>
              <a:rPr lang="ko-KR" altLang="en-US" sz="2000" dirty="0"/>
              <a:t> 둘 다 커진다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en-US" altLang="ko-KR" sz="2000" b="1" dirty="0"/>
              <a:t>ROC </a:t>
            </a:r>
            <a:r>
              <a:rPr lang="ko-KR" altLang="en-US" sz="2000" b="1" dirty="0"/>
              <a:t>곡선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왼쪽 위 꼭지점에 가까운 </a:t>
            </a:r>
            <a:r>
              <a:rPr lang="en-US" altLang="ko-KR" sz="2000" dirty="0"/>
              <a:t>c2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성능이 가장 뛰어나다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곡선이 </a:t>
            </a:r>
            <a:r>
              <a:rPr lang="ko-KR" altLang="en-US" sz="2000" b="1" dirty="0"/>
              <a:t>왼쪽 위 꼭지점</a:t>
            </a:r>
            <a:r>
              <a:rPr lang="ko-KR" altLang="en-US" sz="2000" dirty="0"/>
              <a:t>을 지난다면 오류를 전혀 범하지 않는 완벽한 매칭 알고리즘이다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en-US" altLang="ko-KR" sz="2000" b="1" dirty="0"/>
              <a:t>AUC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ROC </a:t>
            </a:r>
            <a:r>
              <a:rPr lang="ko-KR" altLang="en-US" sz="2000" dirty="0"/>
              <a:t>곡선의 아래 면적을 뜻한다</a:t>
            </a:r>
            <a:r>
              <a:rPr lang="en-US" altLang="ko-KR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26544-590A-ED2C-A6FA-765CA876F540}"/>
                  </a:ext>
                </a:extLst>
              </p:cNvPr>
              <p:cNvSpPr txBox="1"/>
              <p:nvPr/>
            </p:nvSpPr>
            <p:spPr>
              <a:xfrm>
                <a:off x="7777210" y="1584068"/>
                <a:ext cx="2322367" cy="480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200" dirty="0"/>
                  <a:t>참</a:t>
                </a:r>
                <a14:m>
                  <m:oMath xmlns:m="http://schemas.openxmlformats.org/officeDocument/2006/math">
                    <m:r>
                      <a:rPr lang="en-US" altLang="ko-KR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200" i="1">
                        <a:latin typeface="Cambria Math" panose="02040503050406030204" pitchFamily="18" charset="0"/>
                      </a:rPr>
                      <m:t>긍</m:t>
                    </m:r>
                    <m:r>
                      <a:rPr lang="ko-KR" altLang="en-US" sz="2200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sz="2200" i="1"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26544-590A-ED2C-A6FA-765CA876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210" y="1584068"/>
                <a:ext cx="2322367" cy="480709"/>
              </a:xfrm>
              <a:prstGeom prst="rect">
                <a:avLst/>
              </a:prstGeom>
              <a:blipFill>
                <a:blip r:embed="rId2"/>
                <a:stretch>
                  <a:fillRect l="-7349" t="-5063" b="-17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100F5C-FCE2-B760-D2F8-171E5A54F6F9}"/>
                  </a:ext>
                </a:extLst>
              </p:cNvPr>
              <p:cNvSpPr txBox="1"/>
              <p:nvPr/>
            </p:nvSpPr>
            <p:spPr>
              <a:xfrm>
                <a:off x="7777210" y="2286436"/>
                <a:ext cx="2604496" cy="480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200" dirty="0"/>
                  <a:t>거</a:t>
                </a:r>
                <a14:m>
                  <m:oMath xmlns:m="http://schemas.openxmlformats.org/officeDocument/2006/math">
                    <m:r>
                      <a:rPr lang="ko-KR" altLang="en-US" sz="2200" b="0" i="1" dirty="0" smtClean="0">
                        <a:latin typeface="Cambria Math" panose="02040503050406030204" pitchFamily="18" charset="0"/>
                      </a:rPr>
                      <m:t>짓</m:t>
                    </m:r>
                    <m:r>
                      <a:rPr lang="en-US" altLang="ko-KR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200" i="1">
                        <a:latin typeface="Cambria Math" panose="02040503050406030204" pitchFamily="18" charset="0"/>
                      </a:rPr>
                      <m:t>긍</m:t>
                    </m:r>
                    <m:r>
                      <a:rPr lang="ko-KR" altLang="en-US" sz="2200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sz="2200" i="1"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100F5C-FCE2-B760-D2F8-171E5A54F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210" y="2286436"/>
                <a:ext cx="2604496" cy="480709"/>
              </a:xfrm>
              <a:prstGeom prst="rect">
                <a:avLst/>
              </a:prstGeom>
              <a:blipFill>
                <a:blip r:embed="rId3"/>
                <a:stretch>
                  <a:fillRect l="-6557" t="-5063" b="-17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B3AE1F7C-20EF-F6F7-7310-05A9C7F56008}"/>
              </a:ext>
            </a:extLst>
          </p:cNvPr>
          <p:cNvSpPr/>
          <p:nvPr/>
        </p:nvSpPr>
        <p:spPr>
          <a:xfrm>
            <a:off x="7720797" y="3291839"/>
            <a:ext cx="2435192" cy="2435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E7B260A-AD28-3AE0-C2BE-4D60CA2F029E}"/>
              </a:ext>
            </a:extLst>
          </p:cNvPr>
          <p:cNvSpPr/>
          <p:nvPr/>
        </p:nvSpPr>
        <p:spPr>
          <a:xfrm>
            <a:off x="7723472" y="3339966"/>
            <a:ext cx="2406316" cy="2396691"/>
          </a:xfrm>
          <a:custGeom>
            <a:avLst/>
            <a:gdLst>
              <a:gd name="connsiteX0" fmla="*/ 0 w 2406316"/>
              <a:gd name="connsiteY0" fmla="*/ 2396691 h 2396691"/>
              <a:gd name="connsiteX1" fmla="*/ 635267 w 2406316"/>
              <a:gd name="connsiteY1" fmla="*/ 664143 h 2396691"/>
              <a:gd name="connsiteX2" fmla="*/ 2406316 w 2406316"/>
              <a:gd name="connsiteY2" fmla="*/ 0 h 239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6316" h="2396691">
                <a:moveTo>
                  <a:pt x="0" y="2396691"/>
                </a:moveTo>
                <a:cubicBezTo>
                  <a:pt x="117107" y="1730141"/>
                  <a:pt x="234214" y="1063591"/>
                  <a:pt x="635267" y="664143"/>
                </a:cubicBezTo>
                <a:cubicBezTo>
                  <a:pt x="1036320" y="264694"/>
                  <a:pt x="1721318" y="132347"/>
                  <a:pt x="2406316" y="0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A17CB71-F0BF-7CF3-6296-4C1C0C81FD2C}"/>
              </a:ext>
            </a:extLst>
          </p:cNvPr>
          <p:cNvSpPr/>
          <p:nvPr/>
        </p:nvSpPr>
        <p:spPr>
          <a:xfrm>
            <a:off x="7723789" y="3320715"/>
            <a:ext cx="2396373" cy="2406316"/>
          </a:xfrm>
          <a:custGeom>
            <a:avLst/>
            <a:gdLst>
              <a:gd name="connsiteX0" fmla="*/ 9308 w 2396373"/>
              <a:gd name="connsiteY0" fmla="*/ 2406316 h 2406316"/>
              <a:gd name="connsiteX1" fmla="*/ 365443 w 2396373"/>
              <a:gd name="connsiteY1" fmla="*/ 529390 h 2406316"/>
              <a:gd name="connsiteX2" fmla="*/ 2396373 w 2396373"/>
              <a:gd name="connsiteY2" fmla="*/ 0 h 24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6373" h="2406316">
                <a:moveTo>
                  <a:pt x="9308" y="2406316"/>
                </a:moveTo>
                <a:cubicBezTo>
                  <a:pt x="-11547" y="1668379"/>
                  <a:pt x="-32401" y="930443"/>
                  <a:pt x="365443" y="529390"/>
                </a:cubicBezTo>
                <a:cubicBezTo>
                  <a:pt x="763287" y="128337"/>
                  <a:pt x="1579830" y="64168"/>
                  <a:pt x="2396373" y="0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933DF24-3979-B41D-C195-6D933BF13215}"/>
              </a:ext>
            </a:extLst>
          </p:cNvPr>
          <p:cNvCxnSpPr>
            <a:endCxn id="13" idx="0"/>
          </p:cNvCxnSpPr>
          <p:nvPr/>
        </p:nvCxnSpPr>
        <p:spPr>
          <a:xfrm flipH="1">
            <a:off x="7733097" y="3320715"/>
            <a:ext cx="2406316" cy="2406316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6FAF29-8AFF-3294-5A75-F3DF5B6F473E}"/>
              </a:ext>
            </a:extLst>
          </p:cNvPr>
          <p:cNvSpPr txBox="1"/>
          <p:nvPr/>
        </p:nvSpPr>
        <p:spPr>
          <a:xfrm>
            <a:off x="7694596" y="5755907"/>
            <a:ext cx="27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        </a:t>
            </a:r>
            <a:r>
              <a:rPr lang="ko-KR" altLang="en-US" dirty="0"/>
              <a:t>거짓 </a:t>
            </a:r>
            <a:r>
              <a:rPr lang="ko-KR" altLang="en-US" dirty="0" err="1"/>
              <a:t>긍정률</a:t>
            </a:r>
            <a:r>
              <a:rPr lang="ko-KR" altLang="en-US" dirty="0"/>
              <a:t>          </a:t>
            </a:r>
            <a:r>
              <a:rPr lang="en-US" altLang="ko-KR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5AE552-1E4C-AF00-F897-BDFD4C268E5F}"/>
              </a:ext>
            </a:extLst>
          </p:cNvPr>
          <p:cNvSpPr txBox="1"/>
          <p:nvPr/>
        </p:nvSpPr>
        <p:spPr>
          <a:xfrm>
            <a:off x="7271432" y="3178919"/>
            <a:ext cx="461665" cy="25769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          참 </a:t>
            </a:r>
            <a:r>
              <a:rPr lang="ko-KR" altLang="en-US" dirty="0" err="1"/>
              <a:t>긍정률</a:t>
            </a:r>
            <a:r>
              <a:rPr lang="ko-KR" altLang="en-US" dirty="0"/>
              <a:t>            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442C10-7CED-8046-6FA4-0E9FAE8B0C4E}"/>
              </a:ext>
            </a:extLst>
          </p:cNvPr>
          <p:cNvSpPr txBox="1"/>
          <p:nvPr/>
        </p:nvSpPr>
        <p:spPr>
          <a:xfrm>
            <a:off x="7846088" y="3374492"/>
            <a:ext cx="67274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7329E3-1695-6DAA-7CA8-CF6EA080E99B}"/>
              </a:ext>
            </a:extLst>
          </p:cNvPr>
          <p:cNvSpPr txBox="1"/>
          <p:nvPr/>
        </p:nvSpPr>
        <p:spPr>
          <a:xfrm>
            <a:off x="8391863" y="3892194"/>
            <a:ext cx="67274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8DD55-168F-9EC4-2C28-7201D94582FE}"/>
              </a:ext>
            </a:extLst>
          </p:cNvPr>
          <p:cNvSpPr txBox="1"/>
          <p:nvPr/>
        </p:nvSpPr>
        <p:spPr>
          <a:xfrm>
            <a:off x="9133630" y="4298843"/>
            <a:ext cx="67274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c0</a:t>
            </a:r>
          </a:p>
        </p:txBody>
      </p:sp>
    </p:spTree>
    <p:extLst>
      <p:ext uri="{BB962C8B-B14F-4D97-AF65-F5344CB8AC3E}">
        <p14:creationId xmlns:p14="http://schemas.microsoft.com/office/powerpoint/2010/main" val="2249693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5136F71-6BA1-B8DF-6E5F-4853C576BCF8}"/>
              </a:ext>
            </a:extLst>
          </p:cNvPr>
          <p:cNvCxnSpPr>
            <a:cxnSpLocks/>
          </p:cNvCxnSpPr>
          <p:nvPr/>
        </p:nvCxnSpPr>
        <p:spPr>
          <a:xfrm>
            <a:off x="3054971" y="1931909"/>
            <a:ext cx="1234910" cy="81163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3B27E7-A287-3632-06F2-1ECF6CB212F3}"/>
              </a:ext>
            </a:extLst>
          </p:cNvPr>
          <p:cNvCxnSpPr/>
          <p:nvPr/>
        </p:nvCxnSpPr>
        <p:spPr>
          <a:xfrm flipH="1">
            <a:off x="1319938" y="1895610"/>
            <a:ext cx="1722891" cy="79889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78ABD6D-1193-D8ED-79C4-3B5D3908F9A8}"/>
              </a:ext>
            </a:extLst>
          </p:cNvPr>
          <p:cNvCxnSpPr>
            <a:cxnSpLocks/>
          </p:cNvCxnSpPr>
          <p:nvPr/>
        </p:nvCxnSpPr>
        <p:spPr>
          <a:xfrm flipH="1">
            <a:off x="731458" y="2743543"/>
            <a:ext cx="637217" cy="1214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BC10CA-3828-C7D5-DF89-F85AE8481A55}"/>
              </a:ext>
            </a:extLst>
          </p:cNvPr>
          <p:cNvCxnSpPr>
            <a:cxnSpLocks/>
          </p:cNvCxnSpPr>
          <p:nvPr/>
        </p:nvCxnSpPr>
        <p:spPr>
          <a:xfrm>
            <a:off x="1319938" y="2743543"/>
            <a:ext cx="699441" cy="116741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B989105-90BA-69D9-97B2-8AA05D734003}"/>
              </a:ext>
            </a:extLst>
          </p:cNvPr>
          <p:cNvCxnSpPr>
            <a:cxnSpLocks/>
          </p:cNvCxnSpPr>
          <p:nvPr/>
        </p:nvCxnSpPr>
        <p:spPr>
          <a:xfrm>
            <a:off x="653957" y="3908772"/>
            <a:ext cx="403954" cy="135918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D9B63DE-3930-1EE0-6C32-648114F4D8FE}"/>
              </a:ext>
            </a:extLst>
          </p:cNvPr>
          <p:cNvCxnSpPr>
            <a:cxnSpLocks/>
          </p:cNvCxnSpPr>
          <p:nvPr/>
        </p:nvCxnSpPr>
        <p:spPr>
          <a:xfrm flipH="1">
            <a:off x="4058660" y="2654401"/>
            <a:ext cx="225195" cy="128521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3372848-2630-9A64-B0E8-C1CE3BBE3B92}"/>
              </a:ext>
            </a:extLst>
          </p:cNvPr>
          <p:cNvCxnSpPr>
            <a:cxnSpLocks/>
          </p:cNvCxnSpPr>
          <p:nvPr/>
        </p:nvCxnSpPr>
        <p:spPr>
          <a:xfrm>
            <a:off x="4332952" y="2678193"/>
            <a:ext cx="1232215" cy="10394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DD92CE-CE01-10F2-8D81-D01C7D1F3063}"/>
              </a:ext>
            </a:extLst>
          </p:cNvPr>
          <p:cNvCxnSpPr>
            <a:cxnSpLocks/>
          </p:cNvCxnSpPr>
          <p:nvPr/>
        </p:nvCxnSpPr>
        <p:spPr>
          <a:xfrm>
            <a:off x="4112001" y="3860735"/>
            <a:ext cx="497936" cy="142947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383C110-B359-561C-8F6E-95143576B9FE}"/>
              </a:ext>
            </a:extLst>
          </p:cNvPr>
          <p:cNvCxnSpPr>
            <a:cxnSpLocks/>
          </p:cNvCxnSpPr>
          <p:nvPr/>
        </p:nvCxnSpPr>
        <p:spPr>
          <a:xfrm flipH="1">
            <a:off x="3383296" y="3822166"/>
            <a:ext cx="647950" cy="154504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9926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3FFC2-90EC-569A-B572-039C8C56C697}"/>
              </a:ext>
            </a:extLst>
          </p:cNvPr>
          <p:cNvSpPr txBox="1"/>
          <p:nvPr/>
        </p:nvSpPr>
        <p:spPr>
          <a:xfrm>
            <a:off x="6716818" y="2068218"/>
            <a:ext cx="4879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이진 탐색 트리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이진 탐색 트리의 루트 노드는 </a:t>
            </a:r>
            <a:r>
              <a:rPr lang="en-US" altLang="ko-KR" sz="2000" dirty="0"/>
              <a:t>12</a:t>
            </a:r>
            <a:r>
              <a:rPr lang="ko-KR" altLang="en-US" sz="2000" dirty="0"/>
              <a:t>를 가진다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왼쪽에 루트보다 작은 노드를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오른쩍에</a:t>
            </a:r>
            <a:r>
              <a:rPr lang="ko-KR" altLang="en-US" sz="2000" dirty="0"/>
              <a:t> 루트보다 큰 노드를 둔다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이를 반복하여 </a:t>
            </a:r>
            <a:r>
              <a:rPr lang="ko-KR" altLang="en-US" sz="2000" dirty="0" err="1"/>
              <a:t>질의어를</a:t>
            </a:r>
            <a:r>
              <a:rPr lang="ko-KR" altLang="en-US" sz="2000" dirty="0"/>
              <a:t> 탐색한다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아주 빠른 탐색이 가능하다</a:t>
            </a:r>
            <a:r>
              <a:rPr lang="en-US" altLang="ko-KR" sz="2000" dirty="0"/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E995235-8FE4-F7D4-C817-6E904EA8423B}"/>
              </a:ext>
            </a:extLst>
          </p:cNvPr>
          <p:cNvSpPr/>
          <p:nvPr/>
        </p:nvSpPr>
        <p:spPr>
          <a:xfrm>
            <a:off x="2620627" y="1603318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ED6F0E-CAD9-267F-925E-068B2DF1AEF6}"/>
              </a:ext>
            </a:extLst>
          </p:cNvPr>
          <p:cNvSpPr/>
          <p:nvPr/>
        </p:nvSpPr>
        <p:spPr>
          <a:xfrm>
            <a:off x="965082" y="2402215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BB59D5-A6A0-3879-0079-136698BF8528}"/>
              </a:ext>
            </a:extLst>
          </p:cNvPr>
          <p:cNvSpPr/>
          <p:nvPr/>
        </p:nvSpPr>
        <p:spPr>
          <a:xfrm>
            <a:off x="352844" y="3665516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952B10-10DF-5124-89C2-90CB6F861027}"/>
              </a:ext>
            </a:extLst>
          </p:cNvPr>
          <p:cNvSpPr/>
          <p:nvPr/>
        </p:nvSpPr>
        <p:spPr>
          <a:xfrm>
            <a:off x="1674795" y="3578910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E6B2DAB-7166-7B27-B055-76D8F69FC306}"/>
              </a:ext>
            </a:extLst>
          </p:cNvPr>
          <p:cNvSpPr/>
          <p:nvPr/>
        </p:nvSpPr>
        <p:spPr>
          <a:xfrm>
            <a:off x="707700" y="4928817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AB3CBDA-56C0-1ECD-34D3-F40C12741F82}"/>
              </a:ext>
            </a:extLst>
          </p:cNvPr>
          <p:cNvSpPr/>
          <p:nvPr/>
        </p:nvSpPr>
        <p:spPr>
          <a:xfrm>
            <a:off x="3978096" y="2402215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0470803-3EB2-C54A-85C2-CA3A8A215A9B}"/>
              </a:ext>
            </a:extLst>
          </p:cNvPr>
          <p:cNvSpPr/>
          <p:nvPr/>
        </p:nvSpPr>
        <p:spPr>
          <a:xfrm>
            <a:off x="3703804" y="3578910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A8A2816-A618-482A-970C-CBC1607311A0}"/>
              </a:ext>
            </a:extLst>
          </p:cNvPr>
          <p:cNvSpPr/>
          <p:nvPr/>
        </p:nvSpPr>
        <p:spPr>
          <a:xfrm>
            <a:off x="5210311" y="3429000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8C7B024-1AF3-A9DE-82D4-373F59C806D7}"/>
              </a:ext>
            </a:extLst>
          </p:cNvPr>
          <p:cNvSpPr/>
          <p:nvPr/>
        </p:nvSpPr>
        <p:spPr>
          <a:xfrm>
            <a:off x="3042829" y="5074920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A4972E1-5925-3836-8A0E-50996EFE5D11}"/>
              </a:ext>
            </a:extLst>
          </p:cNvPr>
          <p:cNvSpPr/>
          <p:nvPr/>
        </p:nvSpPr>
        <p:spPr>
          <a:xfrm>
            <a:off x="4275044" y="4997918"/>
            <a:ext cx="709713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2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832474" y="4385787"/>
            <a:ext cx="10058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2</a:t>
            </a:r>
            <a:r>
              <a:rPr lang="ko-KR" altLang="en-US" sz="2000" dirty="0"/>
              <a:t>개의 프레임 속 버스를 추적하기 위해서는 특징점을 추출하고 매칭을 통해 해당하는 </a:t>
            </a:r>
            <a:r>
              <a:rPr lang="ko-KR" altLang="en-US" sz="2000" dirty="0" err="1"/>
              <a:t>특징점</a:t>
            </a:r>
            <a:r>
              <a:rPr lang="ko-KR" altLang="en-US" sz="2000" dirty="0"/>
              <a:t> 쌍을 찾아야 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불변성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물체에 이동</a:t>
            </a:r>
            <a:r>
              <a:rPr lang="en-US" altLang="ko-KR" sz="2000" dirty="0"/>
              <a:t>, </a:t>
            </a:r>
            <a:r>
              <a:rPr lang="ko-KR" altLang="en-US" sz="2000" dirty="0"/>
              <a:t>회전</a:t>
            </a:r>
            <a:r>
              <a:rPr lang="en-US" altLang="ko-KR" sz="2000" dirty="0"/>
              <a:t>, </a:t>
            </a:r>
            <a:r>
              <a:rPr lang="ko-KR" altLang="en-US" sz="2000" dirty="0"/>
              <a:t>스케일</a:t>
            </a:r>
            <a:r>
              <a:rPr lang="en-US" altLang="ko-KR" sz="2000" dirty="0"/>
              <a:t>(</a:t>
            </a:r>
            <a:r>
              <a:rPr lang="ko-KR" altLang="en-US" sz="2000" dirty="0"/>
              <a:t>크기</a:t>
            </a:r>
            <a:r>
              <a:rPr lang="en-US" altLang="ko-KR" sz="2000" dirty="0"/>
              <a:t>)</a:t>
            </a:r>
            <a:r>
              <a:rPr lang="ko-KR" altLang="en-US" sz="2000" dirty="0"/>
              <a:t> 변환이 발생하더라도 이러한 조건을 만족하는 특징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193033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발상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5.1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832558-4857-F7B1-AA55-0AA07F93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39" y="1422061"/>
            <a:ext cx="4228221" cy="23658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FDAD69-EA39-0407-C73A-9BB3FEAB1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21" y="1457645"/>
            <a:ext cx="4228222" cy="2388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65ACA9-4911-ED34-DF06-94BBEF75EF7B}"/>
              </a:ext>
            </a:extLst>
          </p:cNvPr>
          <p:cNvSpPr txBox="1"/>
          <p:nvPr/>
        </p:nvSpPr>
        <p:spPr>
          <a:xfrm>
            <a:off x="963539" y="3857746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출처</a:t>
            </a:r>
            <a:r>
              <a:rPr lang="en-US" altLang="ko-KR" sz="2000" dirty="0"/>
              <a:t>: motchallenge.net</a:t>
            </a:r>
            <a:r>
              <a:rPr lang="ko-KR" altLang="en-US" sz="2000" dirty="0"/>
              <a:t>의 </a:t>
            </a:r>
            <a:r>
              <a:rPr lang="en-US" altLang="ko-KR" sz="2000" dirty="0"/>
              <a:t>MOT-17-14-SDP</a:t>
            </a:r>
          </a:p>
        </p:txBody>
      </p:sp>
    </p:spTree>
    <p:extLst>
      <p:ext uri="{BB962C8B-B14F-4D97-AF65-F5344CB8AC3E}">
        <p14:creationId xmlns:p14="http://schemas.microsoft.com/office/powerpoint/2010/main" val="131798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9926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3FFC2-90EC-569A-B572-039C8C56C697}"/>
                  </a:ext>
                </a:extLst>
              </p:cNvPr>
              <p:cNvSpPr txBox="1"/>
              <p:nvPr/>
            </p:nvSpPr>
            <p:spPr>
              <a:xfrm>
                <a:off x="1216326" y="2067523"/>
                <a:ext cx="9759348" cy="2556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BD582C"/>
                    </a:solidFill>
                  </a:rPr>
                  <a:t>|</a:t>
                </a:r>
                <a:r>
                  <a:rPr lang="en-US" altLang="ko-KR" sz="2000" b="1" dirty="0" err="1"/>
                  <a:t>Kd</a:t>
                </a:r>
                <a:r>
                  <a:rPr lang="en-US" altLang="ko-KR" sz="2000" b="1" dirty="0"/>
                  <a:t> </a:t>
                </a:r>
                <a:r>
                  <a:rPr lang="ko-KR" altLang="en-US" sz="2000" b="1" dirty="0"/>
                  <a:t>트리</a:t>
                </a:r>
                <a:endParaRPr lang="en-US" altLang="ko-KR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특징점</a:t>
                </a:r>
                <a:r>
                  <a:rPr lang="ko-KR" altLang="en-US" sz="2000" dirty="0"/>
                  <a:t> 매칭의 독특한 성질 때문에 이진 탐색 트리를</a:t>
                </a:r>
                <a:r>
                  <a:rPr lang="en-US" altLang="ko-KR" sz="2000" dirty="0"/>
                  <a:t> </a:t>
                </a:r>
                <a:r>
                  <a:rPr lang="ko-KR" altLang="en-US" sz="2000" dirty="0" err="1"/>
                  <a:t>특징점</a:t>
                </a:r>
                <a:r>
                  <a:rPr lang="ko-KR" altLang="en-US" sz="2000" dirty="0"/>
                  <a:t> 매칭에 그대로 적용할 수 없기 때문에 적합하게 개조한 것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3,1</m:t>
                        </m:r>
                      </m:e>
                    </m:d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6.5</m:t>
                        </m:r>
                      </m:e>
                    </m:d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r>
                  <a:rPr lang="ko-KR" altLang="en-US" sz="2000" dirty="0"/>
                  <a:t>에서 두 축의 값을 각각 구하면 </a:t>
                </a:r>
                <a:r>
                  <a:rPr lang="en-US" altLang="ko-KR" sz="2000" dirty="0"/>
                  <a:t>(3,2,6,…,6), (1,3,2,…,11)</a:t>
                </a:r>
                <a:r>
                  <a:rPr lang="ko-KR" altLang="en-US" sz="2000" dirty="0"/>
                  <a:t>이 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2</a:t>
                </a:r>
                <a:r>
                  <a:rPr lang="ko-KR" altLang="en-US" sz="2000" dirty="0"/>
                  <a:t>번째 축의 분산이 더 크므로 그중 중앙값을 구해 분할 기준으로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구한다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빨간색은 </a:t>
                </a:r>
                <a:r>
                  <a:rPr lang="en-US" altLang="ko-KR" sz="2000" dirty="0"/>
                  <a:t>2</a:t>
                </a:r>
                <a:r>
                  <a:rPr lang="ko-KR" altLang="en-US" sz="2000" dirty="0"/>
                  <a:t>번 축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파란색은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번 축이다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3FFC2-90EC-569A-B572-039C8C56C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326" y="2067523"/>
                <a:ext cx="9759348" cy="2556277"/>
              </a:xfrm>
              <a:prstGeom prst="rect">
                <a:avLst/>
              </a:prstGeom>
              <a:blipFill>
                <a:blip r:embed="rId2"/>
                <a:stretch>
                  <a:fillRect l="-688" t="-1671" r="-1938" b="-3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722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9926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</a:t>
            </a:r>
            <a:endParaRPr lang="en-US" altLang="ko-KR" sz="24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1763F05-A2D2-6268-C01E-C03F89E79D4D}"/>
              </a:ext>
            </a:extLst>
          </p:cNvPr>
          <p:cNvCxnSpPr>
            <a:cxnSpLocks/>
          </p:cNvCxnSpPr>
          <p:nvPr/>
        </p:nvCxnSpPr>
        <p:spPr>
          <a:xfrm>
            <a:off x="3054971" y="1931909"/>
            <a:ext cx="1234910" cy="81163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295A868-C8A1-3CC7-2EB3-76725BBC143B}"/>
              </a:ext>
            </a:extLst>
          </p:cNvPr>
          <p:cNvCxnSpPr/>
          <p:nvPr/>
        </p:nvCxnSpPr>
        <p:spPr>
          <a:xfrm flipH="1">
            <a:off x="1319938" y="1895610"/>
            <a:ext cx="1722891" cy="79889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C42B9D-C582-5E25-8EC3-D17EA9AADADE}"/>
              </a:ext>
            </a:extLst>
          </p:cNvPr>
          <p:cNvCxnSpPr>
            <a:cxnSpLocks/>
          </p:cNvCxnSpPr>
          <p:nvPr/>
        </p:nvCxnSpPr>
        <p:spPr>
          <a:xfrm flipH="1">
            <a:off x="731458" y="2743543"/>
            <a:ext cx="637217" cy="121426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2A10DC9-688D-5BA7-B58E-2A95E86930F6}"/>
              </a:ext>
            </a:extLst>
          </p:cNvPr>
          <p:cNvCxnSpPr>
            <a:cxnSpLocks/>
          </p:cNvCxnSpPr>
          <p:nvPr/>
        </p:nvCxnSpPr>
        <p:spPr>
          <a:xfrm>
            <a:off x="1319938" y="2743543"/>
            <a:ext cx="699441" cy="116741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C8D6AF-F283-36B5-5054-F568FAEF7799}"/>
              </a:ext>
            </a:extLst>
          </p:cNvPr>
          <p:cNvCxnSpPr>
            <a:cxnSpLocks/>
          </p:cNvCxnSpPr>
          <p:nvPr/>
        </p:nvCxnSpPr>
        <p:spPr>
          <a:xfrm>
            <a:off x="653957" y="3908772"/>
            <a:ext cx="403954" cy="135918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7960F2D-1E0E-C51A-521D-2EED6B27115F}"/>
              </a:ext>
            </a:extLst>
          </p:cNvPr>
          <p:cNvCxnSpPr>
            <a:cxnSpLocks/>
          </p:cNvCxnSpPr>
          <p:nvPr/>
        </p:nvCxnSpPr>
        <p:spPr>
          <a:xfrm flipH="1">
            <a:off x="4058660" y="2654401"/>
            <a:ext cx="225195" cy="128521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FB2117-27A8-986D-14AA-0B9241B98F5E}"/>
              </a:ext>
            </a:extLst>
          </p:cNvPr>
          <p:cNvCxnSpPr>
            <a:cxnSpLocks/>
          </p:cNvCxnSpPr>
          <p:nvPr/>
        </p:nvCxnSpPr>
        <p:spPr>
          <a:xfrm>
            <a:off x="4332952" y="2678193"/>
            <a:ext cx="1232215" cy="103942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2C6A501-9831-3C5F-A170-390126A008B0}"/>
              </a:ext>
            </a:extLst>
          </p:cNvPr>
          <p:cNvCxnSpPr>
            <a:cxnSpLocks/>
          </p:cNvCxnSpPr>
          <p:nvPr/>
        </p:nvCxnSpPr>
        <p:spPr>
          <a:xfrm>
            <a:off x="4112001" y="3860735"/>
            <a:ext cx="497936" cy="142947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986802-E382-351D-8709-5E19DA8D2FE5}"/>
              </a:ext>
            </a:extLst>
          </p:cNvPr>
          <p:cNvCxnSpPr>
            <a:cxnSpLocks/>
          </p:cNvCxnSpPr>
          <p:nvPr/>
        </p:nvCxnSpPr>
        <p:spPr>
          <a:xfrm>
            <a:off x="2057645" y="3937737"/>
            <a:ext cx="625726" cy="122354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D972552-0C75-FB1A-716A-3B265B528152}"/>
              </a:ext>
            </a:extLst>
          </p:cNvPr>
          <p:cNvSpPr/>
          <p:nvPr/>
        </p:nvSpPr>
        <p:spPr>
          <a:xfrm>
            <a:off x="2464065" y="1603318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(3,6)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8899ED7-2D46-3A56-CB8E-5539640BDB2E}"/>
              </a:ext>
            </a:extLst>
          </p:cNvPr>
          <p:cNvSpPr/>
          <p:nvPr/>
        </p:nvSpPr>
        <p:spPr>
          <a:xfrm>
            <a:off x="808520" y="2402215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(4,4)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9137C77-5646-EFA5-68B1-2E7504E4F5AB}"/>
              </a:ext>
            </a:extLst>
          </p:cNvPr>
          <p:cNvSpPr/>
          <p:nvPr/>
        </p:nvSpPr>
        <p:spPr>
          <a:xfrm>
            <a:off x="196282" y="3665516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(3,1)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5352CA-8F0E-7DA5-EE73-7E6E9A0F2AFF}"/>
              </a:ext>
            </a:extLst>
          </p:cNvPr>
          <p:cNvSpPr/>
          <p:nvPr/>
        </p:nvSpPr>
        <p:spPr>
          <a:xfrm>
            <a:off x="1518233" y="3578910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(6,2)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B52864C-EB3F-31AA-DD04-61109072E62D}"/>
              </a:ext>
            </a:extLst>
          </p:cNvPr>
          <p:cNvSpPr/>
          <p:nvPr/>
        </p:nvSpPr>
        <p:spPr>
          <a:xfrm>
            <a:off x="551138" y="4928817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(2,3)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FDF8C-1E8C-B32A-0C02-643B6810175F}"/>
              </a:ext>
            </a:extLst>
          </p:cNvPr>
          <p:cNvSpPr/>
          <p:nvPr/>
        </p:nvSpPr>
        <p:spPr>
          <a:xfrm>
            <a:off x="3821534" y="2402215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(6,10)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996EE6-45D8-1231-4E55-AB93DF88DEEE}"/>
              </a:ext>
            </a:extLst>
          </p:cNvPr>
          <p:cNvSpPr/>
          <p:nvPr/>
        </p:nvSpPr>
        <p:spPr>
          <a:xfrm>
            <a:off x="3547242" y="3578910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(5,8)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91984A-BD19-3261-408B-5EFF5279163C}"/>
              </a:ext>
            </a:extLst>
          </p:cNvPr>
          <p:cNvSpPr/>
          <p:nvPr/>
        </p:nvSpPr>
        <p:spPr>
          <a:xfrm>
            <a:off x="5053749" y="3429000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(6,11)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3D4194-902E-2B38-03B4-6478910EBC5C}"/>
              </a:ext>
            </a:extLst>
          </p:cNvPr>
          <p:cNvSpPr/>
          <p:nvPr/>
        </p:nvSpPr>
        <p:spPr>
          <a:xfrm>
            <a:off x="2257676" y="4975663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(8,5)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038AB8-C848-7582-A1CE-2550E208DFC2}"/>
              </a:ext>
            </a:extLst>
          </p:cNvPr>
          <p:cNvSpPr/>
          <p:nvPr/>
        </p:nvSpPr>
        <p:spPr>
          <a:xfrm>
            <a:off x="4118482" y="4997918"/>
            <a:ext cx="1022838" cy="584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(7,6.5)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6F5DA5-462B-298F-9DEE-BE8D8C787895}"/>
              </a:ext>
            </a:extLst>
          </p:cNvPr>
          <p:cNvCxnSpPr>
            <a:cxnSpLocks/>
          </p:cNvCxnSpPr>
          <p:nvPr/>
        </p:nvCxnSpPr>
        <p:spPr>
          <a:xfrm flipV="1">
            <a:off x="7010400" y="1910464"/>
            <a:ext cx="0" cy="316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C8DC063-2E53-BE1C-2CD7-BA4F766C04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05328" y="337173"/>
            <a:ext cx="0" cy="316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6F164F-7337-1370-E88C-BB6CDAA782D3}"/>
              </a:ext>
            </a:extLst>
          </p:cNvPr>
          <p:cNvGrpSpPr/>
          <p:nvPr/>
        </p:nvGrpSpPr>
        <p:grpSpPr>
          <a:xfrm>
            <a:off x="7295701" y="1614308"/>
            <a:ext cx="2319866" cy="317601"/>
            <a:chOff x="7227147" y="1614308"/>
            <a:chExt cx="2319866" cy="317601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B10419-55CE-D123-69E1-C0D8B9B06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0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F2FB2A1-D277-EA9C-1739-A0F3BC46B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7013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00A9AB9-3624-E9CE-C2C0-0A13DEF0E4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0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8E44F42-7301-7586-C2A0-AECD3D5A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93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F228D4F-089A-C5B1-DCA9-A0C79AFE2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11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037F1A7-8A70-9689-35A7-C45C03DBB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1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212BEF8-28A7-AB14-DD4C-08331DA1D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33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86787DF-44CE-86D3-E05D-2B694951E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6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B1A6150-D1B6-7FAD-96F8-E7A5C22D9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29FAB59-71B9-DAF3-BAA6-EE5B2364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4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F22DF00-CD6C-D32D-FCD2-BE8F4151B406}"/>
              </a:ext>
            </a:extLst>
          </p:cNvPr>
          <p:cNvGrpSpPr/>
          <p:nvPr/>
        </p:nvGrpSpPr>
        <p:grpSpPr>
          <a:xfrm rot="5400000">
            <a:off x="5691666" y="3256739"/>
            <a:ext cx="2319866" cy="317601"/>
            <a:chOff x="7227147" y="1614308"/>
            <a:chExt cx="2319866" cy="317601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C0FC73A-7DE2-0DE6-DF1C-08866CDF3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0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427F006-4207-6222-E656-8028AEAA0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7013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3E266F9-7CD1-BFF9-5E0A-C58EEDA66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0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DBD97B7-D7FC-A2B9-99B6-9DDE4FE73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93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6EC396A-CA11-5916-CF23-29DDE5C96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11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F30C81D-5443-D151-7B99-D7BF55EB0A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1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0C4EE2A-D787-5DD2-D412-AC0542833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33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E643A96-F29D-B112-6450-27DC2D7B5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6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189064A-5C38-4355-03C4-653754186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42F3440-597D-53A6-410C-821724A41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4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DBBF34A2-0490-CC03-117E-E3B775F2B564}"/>
              </a:ext>
            </a:extLst>
          </p:cNvPr>
          <p:cNvSpPr/>
          <p:nvPr/>
        </p:nvSpPr>
        <p:spPr>
          <a:xfrm>
            <a:off x="7262806" y="2734944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80253B-2410-EE2B-5D24-D34E38C69541}"/>
              </a:ext>
            </a:extLst>
          </p:cNvPr>
          <p:cNvSpPr/>
          <p:nvPr/>
        </p:nvSpPr>
        <p:spPr>
          <a:xfrm>
            <a:off x="7516806" y="34800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737A64-CE2D-3E08-4021-33D961D99B88}"/>
              </a:ext>
            </a:extLst>
          </p:cNvPr>
          <p:cNvSpPr txBox="1"/>
          <p:nvPr/>
        </p:nvSpPr>
        <p:spPr>
          <a:xfrm>
            <a:off x="8141760" y="1272735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029181-7ACB-7123-DA9F-C2BDAB637E86}"/>
              </a:ext>
            </a:extLst>
          </p:cNvPr>
          <p:cNvSpPr txBox="1"/>
          <p:nvPr/>
        </p:nvSpPr>
        <p:spPr>
          <a:xfrm>
            <a:off x="9421285" y="1272735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B823AC-E2E3-B17E-FCB6-0740A4060E46}"/>
              </a:ext>
            </a:extLst>
          </p:cNvPr>
          <p:cNvSpPr txBox="1"/>
          <p:nvPr/>
        </p:nvSpPr>
        <p:spPr>
          <a:xfrm>
            <a:off x="6433773" y="3062324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CFA51F-DBD4-2041-3125-A208ABA29C14}"/>
              </a:ext>
            </a:extLst>
          </p:cNvPr>
          <p:cNvSpPr txBox="1"/>
          <p:nvPr/>
        </p:nvSpPr>
        <p:spPr>
          <a:xfrm>
            <a:off x="6310485" y="4375417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10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23849B1-4438-C13E-EC15-3337EA5630D0}"/>
              </a:ext>
            </a:extLst>
          </p:cNvPr>
          <p:cNvSpPr/>
          <p:nvPr/>
        </p:nvSpPr>
        <p:spPr>
          <a:xfrm>
            <a:off x="7774457" y="24767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B10F4A0-D6A1-E9FD-ECE9-64B7F9D62DCA}"/>
              </a:ext>
            </a:extLst>
          </p:cNvPr>
          <p:cNvSpPr/>
          <p:nvPr/>
        </p:nvSpPr>
        <p:spPr>
          <a:xfrm>
            <a:off x="8302080" y="3992244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A343BA-6151-4271-CF40-C1A51FEC6E9B}"/>
              </a:ext>
            </a:extLst>
          </p:cNvPr>
          <p:cNvSpPr/>
          <p:nvPr/>
        </p:nvSpPr>
        <p:spPr>
          <a:xfrm>
            <a:off x="8041739" y="3001644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4B0DBED-E67C-44F6-73EB-F3BA38EACEA7}"/>
              </a:ext>
            </a:extLst>
          </p:cNvPr>
          <p:cNvSpPr/>
          <p:nvPr/>
        </p:nvSpPr>
        <p:spPr>
          <a:xfrm>
            <a:off x="8520106" y="2767838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26757AF-1A64-31CE-87E5-CB099EAB7511}"/>
              </a:ext>
            </a:extLst>
          </p:cNvPr>
          <p:cNvSpPr/>
          <p:nvPr/>
        </p:nvSpPr>
        <p:spPr>
          <a:xfrm>
            <a:off x="8774106" y="3766906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B79AC92-6F29-2F60-2AF8-A87BD62AC4B0}"/>
              </a:ext>
            </a:extLst>
          </p:cNvPr>
          <p:cNvSpPr/>
          <p:nvPr/>
        </p:nvSpPr>
        <p:spPr>
          <a:xfrm>
            <a:off x="9032339" y="32260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C8BF99-E97F-21A0-C825-AED7B48B1940}"/>
              </a:ext>
            </a:extLst>
          </p:cNvPr>
          <p:cNvSpPr/>
          <p:nvPr/>
        </p:nvSpPr>
        <p:spPr>
          <a:xfrm>
            <a:off x="9331934" y="34800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631D9B3-7EC0-86B2-5555-2D99019EC0CD}"/>
              </a:ext>
            </a:extLst>
          </p:cNvPr>
          <p:cNvSpPr/>
          <p:nvPr/>
        </p:nvSpPr>
        <p:spPr>
          <a:xfrm>
            <a:off x="9587993" y="34800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9F071D-4FCB-60A3-D5B3-DB861CBEA3AA}"/>
              </a:ext>
            </a:extLst>
          </p:cNvPr>
          <p:cNvSpPr txBox="1"/>
          <p:nvPr/>
        </p:nvSpPr>
        <p:spPr>
          <a:xfrm>
            <a:off x="7023777" y="2589643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838F4CD-9344-7CBE-A99F-5A9D64DDA60B}"/>
              </a:ext>
            </a:extLst>
          </p:cNvPr>
          <p:cNvSpPr txBox="1"/>
          <p:nvPr/>
        </p:nvSpPr>
        <p:spPr>
          <a:xfrm>
            <a:off x="7226145" y="3312850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0F30E7-6778-EB07-6D8A-67445104B0BD}"/>
              </a:ext>
            </a:extLst>
          </p:cNvPr>
          <p:cNvSpPr txBox="1"/>
          <p:nvPr/>
        </p:nvSpPr>
        <p:spPr>
          <a:xfrm>
            <a:off x="7807351" y="2833627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B2CEDC-295A-1681-F543-96E0585CEEBB}"/>
              </a:ext>
            </a:extLst>
          </p:cNvPr>
          <p:cNvSpPr txBox="1"/>
          <p:nvPr/>
        </p:nvSpPr>
        <p:spPr>
          <a:xfrm>
            <a:off x="8270107" y="2601534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F2EBD3-734E-3058-0C5F-9D663748D7D3}"/>
              </a:ext>
            </a:extLst>
          </p:cNvPr>
          <p:cNvSpPr txBox="1"/>
          <p:nvPr/>
        </p:nvSpPr>
        <p:spPr>
          <a:xfrm>
            <a:off x="9032176" y="293468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503B9DF-852C-3B43-D79D-E194505BDEF6}"/>
              </a:ext>
            </a:extLst>
          </p:cNvPr>
          <p:cNvSpPr txBox="1"/>
          <p:nvPr/>
        </p:nvSpPr>
        <p:spPr>
          <a:xfrm>
            <a:off x="9088664" y="3426066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FA76A4-1866-D98E-AADD-25201AD3D7FE}"/>
              </a:ext>
            </a:extLst>
          </p:cNvPr>
          <p:cNvSpPr txBox="1"/>
          <p:nvPr/>
        </p:nvSpPr>
        <p:spPr>
          <a:xfrm>
            <a:off x="2131117" y="1622350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794942-1E7C-6ED9-7846-6B4F812F0228}"/>
              </a:ext>
            </a:extLst>
          </p:cNvPr>
          <p:cNvSpPr txBox="1"/>
          <p:nvPr/>
        </p:nvSpPr>
        <p:spPr>
          <a:xfrm>
            <a:off x="510543" y="2456707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16DEB7-F926-343D-7D89-B2F8FBF1D44B}"/>
              </a:ext>
            </a:extLst>
          </p:cNvPr>
          <p:cNvSpPr txBox="1"/>
          <p:nvPr/>
        </p:nvSpPr>
        <p:spPr>
          <a:xfrm>
            <a:off x="139935" y="3422085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133D0B-1ED6-CA55-5209-A2AC084898B4}"/>
              </a:ext>
            </a:extLst>
          </p:cNvPr>
          <p:cNvSpPr txBox="1"/>
          <p:nvPr/>
        </p:nvSpPr>
        <p:spPr>
          <a:xfrm>
            <a:off x="2500159" y="365188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EFA660-98B5-B79D-9D55-DFFF4E157E71}"/>
              </a:ext>
            </a:extLst>
          </p:cNvPr>
          <p:cNvSpPr txBox="1"/>
          <p:nvPr/>
        </p:nvSpPr>
        <p:spPr>
          <a:xfrm>
            <a:off x="3533741" y="2567783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1643AE-C991-C42A-8575-6407AA2E09E9}"/>
              </a:ext>
            </a:extLst>
          </p:cNvPr>
          <p:cNvSpPr txBox="1"/>
          <p:nvPr/>
        </p:nvSpPr>
        <p:spPr>
          <a:xfrm>
            <a:off x="3276815" y="3410863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8607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9926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</a:t>
            </a:r>
            <a:endParaRPr lang="en-US" altLang="ko-KR" sz="24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6F5DA5-462B-298F-9DEE-BE8D8C787895}"/>
              </a:ext>
            </a:extLst>
          </p:cNvPr>
          <p:cNvCxnSpPr>
            <a:cxnSpLocks/>
          </p:cNvCxnSpPr>
          <p:nvPr/>
        </p:nvCxnSpPr>
        <p:spPr>
          <a:xfrm flipV="1">
            <a:off x="7010400" y="1910464"/>
            <a:ext cx="0" cy="316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C8DC063-2E53-BE1C-2CD7-BA4F766C04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05328" y="337173"/>
            <a:ext cx="0" cy="316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6F164F-7337-1370-E88C-BB6CDAA782D3}"/>
              </a:ext>
            </a:extLst>
          </p:cNvPr>
          <p:cNvGrpSpPr/>
          <p:nvPr/>
        </p:nvGrpSpPr>
        <p:grpSpPr>
          <a:xfrm>
            <a:off x="7295701" y="1614308"/>
            <a:ext cx="2319866" cy="317601"/>
            <a:chOff x="7227147" y="1614308"/>
            <a:chExt cx="2319866" cy="317601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B10419-55CE-D123-69E1-C0D8B9B06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0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F2FB2A1-D277-EA9C-1739-A0F3BC46B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7013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00A9AB9-3624-E9CE-C2C0-0A13DEF0E4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0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8E44F42-7301-7586-C2A0-AECD3D5A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93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F228D4F-089A-C5B1-DCA9-A0C79AFE2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11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037F1A7-8A70-9689-35A7-C45C03DBB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1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212BEF8-28A7-AB14-DD4C-08331DA1D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33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86787DF-44CE-86D3-E05D-2B694951E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6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B1A6150-D1B6-7FAD-96F8-E7A5C22D9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29FAB59-71B9-DAF3-BAA6-EE5B2364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4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F22DF00-CD6C-D32D-FCD2-BE8F4151B406}"/>
              </a:ext>
            </a:extLst>
          </p:cNvPr>
          <p:cNvGrpSpPr/>
          <p:nvPr/>
        </p:nvGrpSpPr>
        <p:grpSpPr>
          <a:xfrm rot="5400000">
            <a:off x="5691666" y="3256739"/>
            <a:ext cx="2319866" cy="317601"/>
            <a:chOff x="7227147" y="1614308"/>
            <a:chExt cx="2319866" cy="317601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C0FC73A-7DE2-0DE6-DF1C-08866CDF3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0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427F006-4207-6222-E656-8028AEAA0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7013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3E266F9-7CD1-BFF9-5E0A-C58EEDA66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0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DBD97B7-D7FC-A2B9-99B6-9DDE4FE73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93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6EC396A-CA11-5916-CF23-29DDE5C96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11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F30C81D-5443-D151-7B99-D7BF55EB0A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1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0C4EE2A-D787-5DD2-D412-AC0542833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33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E643A96-F29D-B112-6450-27DC2D7B5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680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189064A-5C38-4355-03C4-653754186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42F3440-597D-53A6-410C-821724A41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4447" y="1614308"/>
              <a:ext cx="0" cy="3176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DBBF34A2-0490-CC03-117E-E3B775F2B564}"/>
              </a:ext>
            </a:extLst>
          </p:cNvPr>
          <p:cNvSpPr/>
          <p:nvPr/>
        </p:nvSpPr>
        <p:spPr>
          <a:xfrm>
            <a:off x="7262806" y="2734944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80253B-2410-EE2B-5D24-D34E38C69541}"/>
              </a:ext>
            </a:extLst>
          </p:cNvPr>
          <p:cNvSpPr/>
          <p:nvPr/>
        </p:nvSpPr>
        <p:spPr>
          <a:xfrm>
            <a:off x="7516806" y="34800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737A64-CE2D-3E08-4021-33D961D99B88}"/>
              </a:ext>
            </a:extLst>
          </p:cNvPr>
          <p:cNvSpPr txBox="1"/>
          <p:nvPr/>
        </p:nvSpPr>
        <p:spPr>
          <a:xfrm>
            <a:off x="8141760" y="1272735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029181-7ACB-7123-DA9F-C2BDAB637E86}"/>
              </a:ext>
            </a:extLst>
          </p:cNvPr>
          <p:cNvSpPr txBox="1"/>
          <p:nvPr/>
        </p:nvSpPr>
        <p:spPr>
          <a:xfrm>
            <a:off x="9421285" y="1272735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B823AC-E2E3-B17E-FCB6-0740A4060E46}"/>
              </a:ext>
            </a:extLst>
          </p:cNvPr>
          <p:cNvSpPr txBox="1"/>
          <p:nvPr/>
        </p:nvSpPr>
        <p:spPr>
          <a:xfrm>
            <a:off x="6433773" y="3062324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CFA51F-DBD4-2041-3125-A208ABA29C14}"/>
              </a:ext>
            </a:extLst>
          </p:cNvPr>
          <p:cNvSpPr txBox="1"/>
          <p:nvPr/>
        </p:nvSpPr>
        <p:spPr>
          <a:xfrm>
            <a:off x="6310485" y="4375417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10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23849B1-4438-C13E-EC15-3337EA5630D0}"/>
              </a:ext>
            </a:extLst>
          </p:cNvPr>
          <p:cNvSpPr/>
          <p:nvPr/>
        </p:nvSpPr>
        <p:spPr>
          <a:xfrm>
            <a:off x="7774457" y="24767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B10F4A0-D6A1-E9FD-ECE9-64B7F9D62DCA}"/>
              </a:ext>
            </a:extLst>
          </p:cNvPr>
          <p:cNvSpPr/>
          <p:nvPr/>
        </p:nvSpPr>
        <p:spPr>
          <a:xfrm>
            <a:off x="8302080" y="3992244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A343BA-6151-4271-CF40-C1A51FEC6E9B}"/>
              </a:ext>
            </a:extLst>
          </p:cNvPr>
          <p:cNvSpPr/>
          <p:nvPr/>
        </p:nvSpPr>
        <p:spPr>
          <a:xfrm>
            <a:off x="8041739" y="3001644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4B0DBED-E67C-44F6-73EB-F3BA38EACEA7}"/>
              </a:ext>
            </a:extLst>
          </p:cNvPr>
          <p:cNvSpPr/>
          <p:nvPr/>
        </p:nvSpPr>
        <p:spPr>
          <a:xfrm>
            <a:off x="8520106" y="2767838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26757AF-1A64-31CE-87E5-CB099EAB7511}"/>
              </a:ext>
            </a:extLst>
          </p:cNvPr>
          <p:cNvSpPr/>
          <p:nvPr/>
        </p:nvSpPr>
        <p:spPr>
          <a:xfrm>
            <a:off x="8774106" y="3766906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B79AC92-6F29-2F60-2AF8-A87BD62AC4B0}"/>
              </a:ext>
            </a:extLst>
          </p:cNvPr>
          <p:cNvSpPr/>
          <p:nvPr/>
        </p:nvSpPr>
        <p:spPr>
          <a:xfrm>
            <a:off x="9032339" y="32260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C8BF99-E97F-21A0-C825-AED7B48B1940}"/>
              </a:ext>
            </a:extLst>
          </p:cNvPr>
          <p:cNvSpPr/>
          <p:nvPr/>
        </p:nvSpPr>
        <p:spPr>
          <a:xfrm>
            <a:off x="9331934" y="34800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631D9B3-7EC0-86B2-5555-2D99019EC0CD}"/>
              </a:ext>
            </a:extLst>
          </p:cNvPr>
          <p:cNvSpPr/>
          <p:nvPr/>
        </p:nvSpPr>
        <p:spPr>
          <a:xfrm>
            <a:off x="9587993" y="3480011"/>
            <a:ext cx="65789" cy="65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9F071D-4FCB-60A3-D5B3-DB861CBEA3AA}"/>
              </a:ext>
            </a:extLst>
          </p:cNvPr>
          <p:cNvSpPr txBox="1"/>
          <p:nvPr/>
        </p:nvSpPr>
        <p:spPr>
          <a:xfrm>
            <a:off x="7023777" y="2589643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838F4CD-9344-7CBE-A99F-5A9D64DDA60B}"/>
              </a:ext>
            </a:extLst>
          </p:cNvPr>
          <p:cNvSpPr txBox="1"/>
          <p:nvPr/>
        </p:nvSpPr>
        <p:spPr>
          <a:xfrm>
            <a:off x="7226145" y="3312850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0F30E7-6778-EB07-6D8A-67445104B0BD}"/>
              </a:ext>
            </a:extLst>
          </p:cNvPr>
          <p:cNvSpPr txBox="1"/>
          <p:nvPr/>
        </p:nvSpPr>
        <p:spPr>
          <a:xfrm>
            <a:off x="7807351" y="2833627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B2CEDC-295A-1681-F543-96E0585CEEBB}"/>
              </a:ext>
            </a:extLst>
          </p:cNvPr>
          <p:cNvSpPr txBox="1"/>
          <p:nvPr/>
        </p:nvSpPr>
        <p:spPr>
          <a:xfrm>
            <a:off x="8270107" y="2601534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F2EBD3-734E-3058-0C5F-9D663748D7D3}"/>
              </a:ext>
            </a:extLst>
          </p:cNvPr>
          <p:cNvSpPr txBox="1"/>
          <p:nvPr/>
        </p:nvSpPr>
        <p:spPr>
          <a:xfrm>
            <a:off x="9032176" y="293468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503B9DF-852C-3B43-D79D-E194505BDEF6}"/>
              </a:ext>
            </a:extLst>
          </p:cNvPr>
          <p:cNvSpPr txBox="1"/>
          <p:nvPr/>
        </p:nvSpPr>
        <p:spPr>
          <a:xfrm>
            <a:off x="9088664" y="3426066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D5DE437-4ED2-C7F6-9960-8C6DC2A58B55}"/>
              </a:ext>
            </a:extLst>
          </p:cNvPr>
          <p:cNvSpPr/>
          <p:nvPr/>
        </p:nvSpPr>
        <p:spPr>
          <a:xfrm>
            <a:off x="8315570" y="3632621"/>
            <a:ext cx="65789" cy="65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5B9BC9-2568-FCD2-E7C0-C2B9482661B1}"/>
              </a:ext>
            </a:extLst>
          </p:cNvPr>
          <p:cNvSpPr txBox="1"/>
          <p:nvPr/>
        </p:nvSpPr>
        <p:spPr>
          <a:xfrm>
            <a:off x="676486" y="1785115"/>
            <a:ext cx="48389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새로운 벡터 </a:t>
            </a:r>
            <a:r>
              <a:rPr lang="en-US" altLang="ko-KR" sz="2000" dirty="0"/>
              <a:t>x = (7,5.5)</a:t>
            </a:r>
            <a:r>
              <a:rPr lang="ko-KR" altLang="en-US" sz="2000" dirty="0"/>
              <a:t>가 입력될 경우 값을 비교하며 </a:t>
            </a:r>
            <a:r>
              <a:rPr lang="en-US" altLang="ko-KR" sz="2000" dirty="0"/>
              <a:t>(8,5)</a:t>
            </a:r>
            <a:r>
              <a:rPr lang="ko-KR" altLang="en-US" sz="2000" dirty="0"/>
              <a:t>에 도달하게 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이웃 칸에 더 가까운 점이 존재할 가능성이 있어 </a:t>
            </a:r>
            <a:r>
              <a:rPr lang="en-US" altLang="ko-KR" sz="2000" dirty="0"/>
              <a:t>(8,5)</a:t>
            </a:r>
            <a:r>
              <a:rPr lang="ko-KR" altLang="en-US" sz="2000" dirty="0"/>
              <a:t>를 최근접 이웃이라고 단언할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더 가까운 </a:t>
            </a:r>
            <a:r>
              <a:rPr lang="en-US" altLang="ko-KR" sz="2000" dirty="0"/>
              <a:t>(7,6.5)</a:t>
            </a:r>
            <a:r>
              <a:rPr lang="ko-KR" altLang="en-US" sz="2000" dirty="0"/>
              <a:t>가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따라서 타고 내려온 경로를 </a:t>
            </a:r>
            <a:r>
              <a:rPr lang="ko-KR" altLang="en-US" sz="2000" b="1" dirty="0"/>
              <a:t>역추적</a:t>
            </a:r>
            <a:r>
              <a:rPr lang="ko-KR" altLang="en-US" sz="2000" dirty="0"/>
              <a:t>하여 더 가까운 점을 찾는 추가 과정이 필요하다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5059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9926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</a:t>
            </a:r>
            <a:endParaRPr lang="en-US" altLang="ko-K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5B9BC9-2568-FCD2-E7C0-C2B9482661B1}"/>
              </a:ext>
            </a:extLst>
          </p:cNvPr>
          <p:cNvSpPr txBox="1"/>
          <p:nvPr/>
        </p:nvSpPr>
        <p:spPr>
          <a:xfrm>
            <a:off x="676486" y="1785115"/>
            <a:ext cx="4838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 err="1"/>
              <a:t>해싱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해시 함수 </a:t>
            </a:r>
            <a:r>
              <a:rPr lang="en-US" altLang="ko-KR" sz="2000" dirty="0"/>
              <a:t>h</a:t>
            </a:r>
            <a:r>
              <a:rPr lang="ko-KR" altLang="en-US" sz="2000" dirty="0"/>
              <a:t>가 키 값을 키가 저장될 칸의 번호로 매핑한다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예</a:t>
            </a:r>
            <a:r>
              <a:rPr lang="en-US" altLang="ko-KR" sz="2000" b="1" dirty="0"/>
              <a:t>) </a:t>
            </a:r>
            <a:r>
              <a:rPr lang="ko-KR" altLang="en-US" sz="2000" dirty="0"/>
              <a:t>키 </a:t>
            </a:r>
            <a:r>
              <a:rPr lang="en-US" altLang="ko-KR" sz="2000" dirty="0"/>
              <a:t>x</a:t>
            </a:r>
            <a:r>
              <a:rPr lang="ko-KR" altLang="en-US" sz="2000" dirty="0"/>
              <a:t>가 </a:t>
            </a:r>
            <a:r>
              <a:rPr lang="en-US" altLang="ko-KR" sz="2000" dirty="0"/>
              <a:t>134</a:t>
            </a:r>
            <a:r>
              <a:rPr lang="ko-KR" altLang="en-US" sz="2000" dirty="0"/>
              <a:t>라면 </a:t>
            </a:r>
            <a:r>
              <a:rPr lang="en-US" altLang="ko-KR" sz="2000" dirty="0"/>
              <a:t>h(134) = 134%13 = 4</a:t>
            </a:r>
            <a:r>
              <a:rPr lang="ko-KR" altLang="en-US" sz="2000" dirty="0"/>
              <a:t>이므로 </a:t>
            </a:r>
            <a:r>
              <a:rPr lang="en-US" altLang="ko-KR" sz="2000" dirty="0"/>
              <a:t>x</a:t>
            </a:r>
            <a:r>
              <a:rPr lang="ko-KR" altLang="en-US" sz="2000" dirty="0"/>
              <a:t>를 </a:t>
            </a:r>
            <a:r>
              <a:rPr lang="en-US" altLang="ko-KR" sz="2000" dirty="0"/>
              <a:t>4</a:t>
            </a:r>
            <a:r>
              <a:rPr lang="ko-KR" altLang="en-US" sz="2000" dirty="0"/>
              <a:t>번 칸에 저장한다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서로 다른 키가 같은 주소로 </a:t>
            </a:r>
            <a:r>
              <a:rPr lang="ko-KR" altLang="en-US" sz="2000" dirty="0" err="1"/>
              <a:t>매핑되어</a:t>
            </a:r>
            <a:r>
              <a:rPr lang="ko-KR" altLang="en-US" sz="2000" dirty="0"/>
              <a:t> 충돌이 일어날 수 있다</a:t>
            </a:r>
            <a:r>
              <a:rPr lang="en-US" altLang="ko-KR" sz="20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D8EE59E-B46E-8763-AC9A-D182D89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3924"/>
              </p:ext>
            </p:extLst>
          </p:nvPr>
        </p:nvGraphicFramePr>
        <p:xfrm>
          <a:off x="8604985" y="992723"/>
          <a:ext cx="176677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770">
                  <a:extLst>
                    <a:ext uri="{9D8B030D-6E8A-4147-A177-3AD203B41FA5}">
                      <a16:colId xmlns:a16="http://schemas.microsoft.com/office/drawing/2014/main" val="714744964"/>
                    </a:ext>
                  </a:extLst>
                </a:gridCol>
              </a:tblGrid>
              <a:tr h="320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05059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9186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670587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12269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134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678651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858945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14936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10997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39396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68453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65023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245864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996616"/>
                  </a:ext>
                </a:extLst>
              </a:tr>
              <a:tr h="320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0129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EA3C97-984E-00BC-D606-106AD789783F}"/>
              </a:ext>
            </a:extLst>
          </p:cNvPr>
          <p:cNvSpPr txBox="1"/>
          <p:nvPr/>
        </p:nvSpPr>
        <p:spPr>
          <a:xfrm>
            <a:off x="8143320" y="1108493"/>
            <a:ext cx="461665" cy="47153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    </a:t>
            </a:r>
            <a:r>
              <a:rPr lang="en-US" altLang="ko-KR" dirty="0"/>
              <a:t>1     2    3     4     5    6      7     8    9    10  11   12 </a:t>
            </a:r>
          </a:p>
        </p:txBody>
      </p:sp>
    </p:spTree>
    <p:extLst>
      <p:ext uri="{BB962C8B-B14F-4D97-AF65-F5344CB8AC3E}">
        <p14:creationId xmlns:p14="http://schemas.microsoft.com/office/powerpoint/2010/main" val="671595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999265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</a:t>
            </a:r>
            <a:endParaRPr lang="en-US" altLang="ko-K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5B9BC9-2568-FCD2-E7C0-C2B9482661B1}"/>
              </a:ext>
            </a:extLst>
          </p:cNvPr>
          <p:cNvSpPr txBox="1"/>
          <p:nvPr/>
        </p:nvSpPr>
        <p:spPr>
          <a:xfrm>
            <a:off x="955619" y="1997839"/>
            <a:ext cx="4838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en-US" altLang="ko-KR" sz="2000" b="1" dirty="0"/>
              <a:t>FLANN </a:t>
            </a:r>
            <a:r>
              <a:rPr lang="ko-KR" altLang="en-US" sz="2000" b="1" dirty="0"/>
              <a:t>라이브러리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Kd</a:t>
            </a:r>
            <a:r>
              <a:rPr lang="en-US" altLang="ko-KR" sz="2000" dirty="0"/>
              <a:t> </a:t>
            </a:r>
            <a:r>
              <a:rPr lang="ko-KR" altLang="en-US" sz="2000" dirty="0"/>
              <a:t>트리의 다양한 변형을 구현한 라이브러리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SIFT</a:t>
            </a:r>
            <a:r>
              <a:rPr lang="ko-KR" altLang="en-US" sz="2000" dirty="0"/>
              <a:t>를 고안한 로우 교수와 제자 무자가 공개함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en-US" altLang="ko-KR" sz="2000" b="1" dirty="0"/>
              <a:t>FAISS </a:t>
            </a:r>
            <a:r>
              <a:rPr lang="ko-KR" altLang="en-US" sz="2000" b="1" dirty="0"/>
              <a:t>라이브러리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페이스북에서</a:t>
            </a:r>
            <a:r>
              <a:rPr lang="ko-KR" altLang="en-US" sz="2000" dirty="0"/>
              <a:t> 공개한 최근접 이웃을 아주 빠르게 찾는 라이브러리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1006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329930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 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24BB9A-E901-35B2-30C5-5057C746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2" y="1374559"/>
            <a:ext cx="6270672" cy="4108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4CC86D-E8E8-0533-317A-E087FBBE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99" y="1890805"/>
            <a:ext cx="7760099" cy="21908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0CD5A9-0CD1-3E80-D013-2C8261971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974" y="4711554"/>
            <a:ext cx="3097871" cy="5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1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3299301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5.5 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FBABDF-4EF3-77D0-BE98-0E908760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34" y="1341821"/>
            <a:ext cx="8987268" cy="45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4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67628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호모그래피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5.6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827826" y="1852442"/>
            <a:ext cx="51879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투영 변환</a:t>
            </a:r>
            <a:endParaRPr lang="en-US" altLang="ko-KR" sz="22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3</a:t>
            </a:r>
            <a:r>
              <a:rPr lang="ko-KR" altLang="en-US" sz="2000" dirty="0"/>
              <a:t>차원 점이 </a:t>
            </a:r>
            <a:r>
              <a:rPr lang="en-US" altLang="ko-KR" sz="2000" dirty="0"/>
              <a:t>2</a:t>
            </a:r>
            <a:r>
              <a:rPr lang="ko-KR" altLang="en-US" sz="2000" dirty="0"/>
              <a:t>차원 평면으로 변환되는 기하 관계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어파인</a:t>
            </a:r>
            <a:r>
              <a:rPr lang="ko-KR" altLang="en-US" sz="2000" dirty="0"/>
              <a:t> 변환이 평행인 선분을 평행으로 유지하는 것과 다르게 먼 곳의 물체가 작게 나타나기 때문에 평행을 유지하지 못한다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평면 </a:t>
            </a:r>
            <a:r>
              <a:rPr lang="ko-KR" altLang="en-US" sz="2000" b="1" dirty="0" err="1"/>
              <a:t>호모그래피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제한된 상황에서 이루어지는 투영 변환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줄여서 </a:t>
            </a:r>
            <a:r>
              <a:rPr lang="ko-KR" altLang="en-US" sz="2000" dirty="0" err="1"/>
              <a:t>호모그래피라고</a:t>
            </a:r>
            <a:r>
              <a:rPr lang="ko-KR" altLang="en-US" sz="2000" dirty="0"/>
              <a:t> 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03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467628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호모그래피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5.6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827826" y="1852442"/>
            <a:ext cx="5187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ko-KR" altLang="en-US" sz="2200" b="1" dirty="0"/>
              <a:t>투영 변환</a:t>
            </a:r>
            <a:endParaRPr lang="en-US" altLang="ko-KR" sz="2200" b="1" dirty="0"/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</a:t>
            </a:r>
            <a:r>
              <a:rPr lang="ko-KR" altLang="en-US" sz="2000" dirty="0"/>
              <a:t>와 </a:t>
            </a:r>
            <a:r>
              <a:rPr lang="en-US" altLang="ko-KR" sz="2000" dirty="0"/>
              <a:t>b</a:t>
            </a:r>
            <a:r>
              <a:rPr lang="ko-KR" altLang="en-US" sz="2000" dirty="0"/>
              <a:t>의 관계를 아래 식으로 표현할 수 있다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CC6D3-1DEC-2A21-4D00-CCBC891215B7}"/>
              </a:ext>
            </a:extLst>
          </p:cNvPr>
          <p:cNvSpPr/>
          <p:nvPr/>
        </p:nvSpPr>
        <p:spPr>
          <a:xfrm>
            <a:off x="7930145" y="1583574"/>
            <a:ext cx="2387068" cy="1445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CE66B7-78E7-C271-9D88-41B633DF8726}"/>
              </a:ext>
            </a:extLst>
          </p:cNvPr>
          <p:cNvSpPr/>
          <p:nvPr/>
        </p:nvSpPr>
        <p:spPr>
          <a:xfrm rot="922847">
            <a:off x="6967621" y="3592848"/>
            <a:ext cx="1366786" cy="9721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53DB8-48AF-4ADF-3D4C-E74DE00B367D}"/>
              </a:ext>
            </a:extLst>
          </p:cNvPr>
          <p:cNvSpPr/>
          <p:nvPr/>
        </p:nvSpPr>
        <p:spPr>
          <a:xfrm rot="20677153" flipH="1">
            <a:off x="10028453" y="3592848"/>
            <a:ext cx="1366786" cy="9721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6CAE9-EB36-A2E3-DAA8-FC7D930D4987}"/>
              </a:ext>
            </a:extLst>
          </p:cNvPr>
          <p:cNvSpPr txBox="1"/>
          <p:nvPr/>
        </p:nvSpPr>
        <p:spPr>
          <a:xfrm>
            <a:off x="6854539" y="4728849"/>
            <a:ext cx="4673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카메라 </a:t>
            </a:r>
            <a:r>
              <a:rPr lang="en-US" altLang="ko-KR" sz="2000" dirty="0"/>
              <a:t>A                                          </a:t>
            </a:r>
            <a:r>
              <a:rPr lang="ko-KR" altLang="en-US" sz="2000" dirty="0"/>
              <a:t>카메라 </a:t>
            </a:r>
            <a:r>
              <a:rPr lang="en-US" altLang="ko-KR" sz="2000" dirty="0"/>
              <a:t>B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77CCCA2-B2B4-2F3A-E4A3-0D371564777A}"/>
              </a:ext>
            </a:extLst>
          </p:cNvPr>
          <p:cNvSpPr/>
          <p:nvPr/>
        </p:nvSpPr>
        <p:spPr>
          <a:xfrm>
            <a:off x="8574382" y="2204250"/>
            <a:ext cx="65789" cy="65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0B85D8-8523-F126-46E9-841CC1A021C5}"/>
              </a:ext>
            </a:extLst>
          </p:cNvPr>
          <p:cNvSpPr/>
          <p:nvPr/>
        </p:nvSpPr>
        <p:spPr>
          <a:xfrm>
            <a:off x="9265973" y="2204250"/>
            <a:ext cx="65789" cy="65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F5E4339-4E8D-2320-4086-1977EBAE5558}"/>
              </a:ext>
            </a:extLst>
          </p:cNvPr>
          <p:cNvSpPr/>
          <p:nvPr/>
        </p:nvSpPr>
        <p:spPr>
          <a:xfrm>
            <a:off x="7515602" y="3888672"/>
            <a:ext cx="65789" cy="65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33E567-AF2C-DB78-F154-97219A10E3BD}"/>
              </a:ext>
            </a:extLst>
          </p:cNvPr>
          <p:cNvSpPr/>
          <p:nvPr/>
        </p:nvSpPr>
        <p:spPr>
          <a:xfrm>
            <a:off x="7742121" y="3978370"/>
            <a:ext cx="65789" cy="65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85BCA6-EFB4-7526-6780-F1428A4A8FA2}"/>
              </a:ext>
            </a:extLst>
          </p:cNvPr>
          <p:cNvGrpSpPr/>
          <p:nvPr/>
        </p:nvGrpSpPr>
        <p:grpSpPr>
          <a:xfrm flipH="1">
            <a:off x="10419538" y="3876717"/>
            <a:ext cx="292308" cy="155487"/>
            <a:chOff x="9478624" y="3266021"/>
            <a:chExt cx="292308" cy="15548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664D624-E481-A4F9-C6D6-447067E38A9F}"/>
                </a:ext>
              </a:extLst>
            </p:cNvPr>
            <p:cNvSpPr/>
            <p:nvPr/>
          </p:nvSpPr>
          <p:spPr>
            <a:xfrm>
              <a:off x="9478624" y="3266021"/>
              <a:ext cx="65789" cy="657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4A3571F-F1B4-54AB-367A-AED0632DF508}"/>
                </a:ext>
              </a:extLst>
            </p:cNvPr>
            <p:cNvSpPr/>
            <p:nvPr/>
          </p:nvSpPr>
          <p:spPr>
            <a:xfrm>
              <a:off x="9705143" y="3355719"/>
              <a:ext cx="65789" cy="657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E347FA-D24C-7BDD-1FBD-7FCFD4FD1235}"/>
              </a:ext>
            </a:extLst>
          </p:cNvPr>
          <p:cNvCxnSpPr>
            <a:cxnSpLocks/>
          </p:cNvCxnSpPr>
          <p:nvPr/>
        </p:nvCxnSpPr>
        <p:spPr>
          <a:xfrm flipH="1">
            <a:off x="7562131" y="2260414"/>
            <a:ext cx="1035520" cy="1674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3F401D-B774-E739-F839-475574BACD5E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7775016" y="2260414"/>
            <a:ext cx="1494324" cy="1717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BFE88D1-FC6D-E14E-9DE1-0F281DEA267B}"/>
              </a:ext>
            </a:extLst>
          </p:cNvPr>
          <p:cNvCxnSpPr>
            <a:cxnSpLocks/>
            <a:stCxn id="8" idx="5"/>
            <a:endCxn id="16" idx="2"/>
          </p:cNvCxnSpPr>
          <p:nvPr/>
        </p:nvCxnSpPr>
        <p:spPr>
          <a:xfrm>
            <a:off x="8630536" y="2260404"/>
            <a:ext cx="1854791" cy="1738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72B97B-C076-98A9-C827-6D8C5689EBEF}"/>
              </a:ext>
            </a:extLst>
          </p:cNvPr>
          <p:cNvCxnSpPr>
            <a:cxnSpLocks/>
            <a:endCxn id="15" idx="7"/>
          </p:cNvCxnSpPr>
          <p:nvPr/>
        </p:nvCxnSpPr>
        <p:spPr>
          <a:xfrm>
            <a:off x="9271891" y="2260404"/>
            <a:ext cx="1383801" cy="1625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905ABB-322D-B7A6-32A0-33BBDD390C32}"/>
              </a:ext>
            </a:extLst>
          </p:cNvPr>
          <p:cNvSpPr txBox="1"/>
          <p:nvPr/>
        </p:nvSpPr>
        <p:spPr>
          <a:xfrm>
            <a:off x="9290747" y="1832217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DA067-E3A3-7CF6-195A-8694AA365AD7}"/>
              </a:ext>
            </a:extLst>
          </p:cNvPr>
          <p:cNvSpPr txBox="1"/>
          <p:nvPr/>
        </p:nvSpPr>
        <p:spPr>
          <a:xfrm>
            <a:off x="8401512" y="1771246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577EC-3832-6007-7CBE-FFFE53E55119}"/>
              </a:ext>
            </a:extLst>
          </p:cNvPr>
          <p:cNvSpPr txBox="1"/>
          <p:nvPr/>
        </p:nvSpPr>
        <p:spPr>
          <a:xfrm>
            <a:off x="7059782" y="3753445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F0F31-5558-222D-3BE3-25CBB2B07FD8}"/>
              </a:ext>
            </a:extLst>
          </p:cNvPr>
          <p:cNvSpPr txBox="1"/>
          <p:nvPr/>
        </p:nvSpPr>
        <p:spPr>
          <a:xfrm>
            <a:off x="7548496" y="3996669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425E8-187F-744E-2989-204D71E422EE}"/>
              </a:ext>
            </a:extLst>
          </p:cNvPr>
          <p:cNvSpPr txBox="1"/>
          <p:nvPr/>
        </p:nvSpPr>
        <p:spPr>
          <a:xfrm>
            <a:off x="10180836" y="3975586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777C5C-6E99-FEE4-94B2-CECD7EF892BD}"/>
              </a:ext>
            </a:extLst>
          </p:cNvPr>
          <p:cNvSpPr txBox="1"/>
          <p:nvPr/>
        </p:nvSpPr>
        <p:spPr>
          <a:xfrm>
            <a:off x="10676369" y="3844104"/>
            <a:ext cx="54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b2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1BA050-34CB-444D-3F0F-E8E05DE18F2F}"/>
              </a:ext>
            </a:extLst>
          </p:cNvPr>
          <p:cNvCxnSpPr>
            <a:cxnSpLocks/>
          </p:cNvCxnSpPr>
          <p:nvPr/>
        </p:nvCxnSpPr>
        <p:spPr>
          <a:xfrm flipH="1">
            <a:off x="7362652" y="2336662"/>
            <a:ext cx="456401" cy="9856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7201E66-7A63-9F1E-03FE-7B3815C42AAC}"/>
              </a:ext>
            </a:extLst>
          </p:cNvPr>
          <p:cNvCxnSpPr>
            <a:cxnSpLocks/>
          </p:cNvCxnSpPr>
          <p:nvPr/>
        </p:nvCxnSpPr>
        <p:spPr>
          <a:xfrm>
            <a:off x="10419538" y="2416324"/>
            <a:ext cx="397915" cy="9657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D535D0-F3B8-585A-65E4-FAD50C9733F1}"/>
              </a:ext>
            </a:extLst>
          </p:cNvPr>
          <p:cNvCxnSpPr>
            <a:cxnSpLocks/>
          </p:cNvCxnSpPr>
          <p:nvPr/>
        </p:nvCxnSpPr>
        <p:spPr>
          <a:xfrm>
            <a:off x="8487664" y="4244214"/>
            <a:ext cx="1398694" cy="20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46106D-AE34-C1CE-7F48-56C7AF4C2C2F}"/>
                  </a:ext>
                </a:extLst>
              </p:cNvPr>
              <p:cNvSpPr txBox="1"/>
              <p:nvPr/>
            </p:nvSpPr>
            <p:spPr>
              <a:xfrm>
                <a:off x="6715096" y="2409486"/>
                <a:ext cx="8263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𝑃𝐴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46106D-AE34-C1CE-7F48-56C7AF4C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096" y="2409486"/>
                <a:ext cx="82635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819347-BF3C-34B6-8BA7-61D07A8C497E}"/>
                  </a:ext>
                </a:extLst>
              </p:cNvPr>
              <p:cNvSpPr txBox="1"/>
              <p:nvPr/>
            </p:nvSpPr>
            <p:spPr>
              <a:xfrm>
                <a:off x="8777879" y="4361335"/>
                <a:ext cx="8263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819347-BF3C-34B6-8BA7-61D07A8C4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879" y="4361335"/>
                <a:ext cx="82635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8166B6-B986-09FB-9627-29D8BAAAA5B3}"/>
                  </a:ext>
                </a:extLst>
              </p:cNvPr>
              <p:cNvSpPr txBox="1"/>
              <p:nvPr/>
            </p:nvSpPr>
            <p:spPr>
              <a:xfrm>
                <a:off x="10638502" y="2514161"/>
                <a:ext cx="8263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𝑃𝐵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8166B6-B986-09FB-9627-29D8BAAAA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502" y="2514161"/>
                <a:ext cx="82635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8F629FE-A434-5B39-C1BC-5EE5B70EA485}"/>
              </a:ext>
            </a:extLst>
          </p:cNvPr>
          <p:cNvSpPr txBox="1"/>
          <p:nvPr/>
        </p:nvSpPr>
        <p:spPr>
          <a:xfrm>
            <a:off x="8607276" y="1122991"/>
            <a:ext cx="112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평면 </a:t>
            </a:r>
            <a:r>
              <a:rPr lang="en-US" altLang="ko-KR" sz="2000" dirty="0"/>
              <a:t>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9E4B7B-0748-196A-9AA7-C3EFD03E70CE}"/>
                  </a:ext>
                </a:extLst>
              </p:cNvPr>
              <p:cNvSpPr txBox="1"/>
              <p:nvPr/>
            </p:nvSpPr>
            <p:spPr>
              <a:xfrm>
                <a:off x="743886" y="3362965"/>
                <a:ext cx="4710200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9E4B7B-0748-196A-9AA7-C3EFD03E7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86" y="3362965"/>
                <a:ext cx="4710200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777026" y="4849642"/>
            <a:ext cx="518796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BD582C"/>
                </a:solidFill>
              </a:rPr>
              <a:t>|</a:t>
            </a:r>
            <a:r>
              <a:rPr lang="en-US" altLang="ko-KR" sz="2200" b="1" dirty="0"/>
              <a:t>RANSAC</a:t>
            </a:r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샘플에 섞여 있는 </a:t>
            </a:r>
            <a:r>
              <a:rPr lang="ko-KR" altLang="en-US" sz="2000" dirty="0" err="1"/>
              <a:t>아웃라이어를</a:t>
            </a:r>
            <a:r>
              <a:rPr lang="ko-KR" altLang="en-US" sz="2000" dirty="0"/>
              <a:t> 회피하면서 최적해를 구하는 일반 기법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65637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114174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호모그래피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5.6 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533B0E-B1F9-8C1D-24F8-EA96C47E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4" y="1503772"/>
            <a:ext cx="4930476" cy="38863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FF5525-1BD6-D6FF-E8AC-534CCA63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364" y="2071186"/>
            <a:ext cx="6669764" cy="27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0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1066153" y="4906086"/>
            <a:ext cx="103623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D582C"/>
                </a:solidFill>
              </a:rPr>
              <a:t>|</a:t>
            </a:r>
            <a:r>
              <a:rPr lang="ko-KR" altLang="en-US" sz="2000" b="1" dirty="0"/>
              <a:t>지역 특징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특징점을 물체의 모퉁이에서 찾는 것이 아닌</a:t>
            </a:r>
            <a:r>
              <a:rPr lang="en-US" altLang="ko-KR" sz="2000" dirty="0"/>
              <a:t>, </a:t>
            </a:r>
            <a:r>
              <a:rPr lang="ko-KR" altLang="en-US" sz="2000" dirty="0"/>
              <a:t>물체의 같은 곳이 두 영상 모두에서 추출돼야 한다는 반복성을 중요하게 여기는 발상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 조건들은 </a:t>
            </a:r>
            <a:r>
              <a:rPr lang="ko-KR" altLang="en-US" sz="2000" b="1" dirty="0"/>
              <a:t>상충 관계</a:t>
            </a:r>
            <a:r>
              <a:rPr lang="ko-KR" altLang="en-US" sz="2000" dirty="0"/>
              <a:t>에 있다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B5A87-5513-9A0F-83B0-EA98C25030FF}"/>
              </a:ext>
            </a:extLst>
          </p:cNvPr>
          <p:cNvSpPr txBox="1"/>
          <p:nvPr/>
        </p:nvSpPr>
        <p:spPr>
          <a:xfrm>
            <a:off x="293757" y="331857"/>
            <a:ext cx="1930337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발상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5.1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10F51-8FB2-7094-7C19-BD2C1B2444FD}"/>
              </a:ext>
            </a:extLst>
          </p:cNvPr>
          <p:cNvSpPr txBox="1"/>
          <p:nvPr/>
        </p:nvSpPr>
        <p:spPr>
          <a:xfrm>
            <a:off x="593384" y="1649253"/>
            <a:ext cx="34107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반복성</a:t>
            </a:r>
            <a:endParaRPr lang="en-US" altLang="ko-KR" sz="300" b="1" dirty="0"/>
          </a:p>
          <a:p>
            <a:r>
              <a:rPr lang="ko-KR" altLang="en-US" sz="1600" dirty="0"/>
              <a:t>같은 물체가 서로 다른 두 영상에서 나타났을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첫 번째 영상에서 검출된 특징점이 두 번째 영상에서도 같은 위치에서 높을 확률로 검출돼야 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89F73-4B65-7F7C-A993-4748D730A29F}"/>
              </a:ext>
            </a:extLst>
          </p:cNvPr>
          <p:cNvSpPr txBox="1"/>
          <p:nvPr/>
        </p:nvSpPr>
        <p:spPr>
          <a:xfrm>
            <a:off x="4390613" y="1649253"/>
            <a:ext cx="3410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불변성</a:t>
            </a:r>
            <a:endParaRPr lang="en-US" altLang="ko-KR" sz="300" b="1" dirty="0"/>
          </a:p>
          <a:p>
            <a:r>
              <a:rPr lang="ko-KR" altLang="en-US" sz="1600" dirty="0"/>
              <a:t>물체에 이동</a:t>
            </a:r>
            <a:r>
              <a:rPr lang="en-US" altLang="ko-KR" sz="1600" dirty="0"/>
              <a:t>, </a:t>
            </a:r>
            <a:r>
              <a:rPr lang="ko-KR" altLang="en-US" sz="1600" dirty="0"/>
              <a:t>회전</a:t>
            </a:r>
            <a:r>
              <a:rPr lang="en-US" altLang="ko-KR" sz="1600" dirty="0"/>
              <a:t>, </a:t>
            </a:r>
            <a:r>
              <a:rPr lang="ko-KR" altLang="en-US" sz="1600" dirty="0"/>
              <a:t>스케일</a:t>
            </a:r>
            <a:r>
              <a:rPr lang="en-US" altLang="ko-KR" sz="1600" dirty="0"/>
              <a:t>, </a:t>
            </a:r>
            <a:r>
              <a:rPr lang="ko-KR" altLang="en-US" sz="1600" dirty="0"/>
              <a:t>조명 변환이 일어나도 특징 기술자의 값이 비슷해야 한다</a:t>
            </a:r>
            <a:r>
              <a:rPr lang="en-US" altLang="ko-KR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39FA7-3D3C-51FD-5BD1-EEDCE8D51903}"/>
              </a:ext>
            </a:extLst>
          </p:cNvPr>
          <p:cNvSpPr txBox="1"/>
          <p:nvPr/>
        </p:nvSpPr>
        <p:spPr>
          <a:xfrm>
            <a:off x="8454613" y="1649253"/>
            <a:ext cx="3410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분별력</a:t>
            </a:r>
            <a:endParaRPr lang="en-US" altLang="ko-KR" sz="300" b="1" dirty="0"/>
          </a:p>
          <a:p>
            <a:r>
              <a:rPr lang="ko-KR" altLang="en-US" sz="1600" dirty="0"/>
              <a:t>물체의 다른 곳에서 추출된 특징과 두드러지게 달라야 한다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7E107-CF47-E7A1-826A-F9F5897D652B}"/>
              </a:ext>
            </a:extLst>
          </p:cNvPr>
          <p:cNvSpPr txBox="1"/>
          <p:nvPr/>
        </p:nvSpPr>
        <p:spPr>
          <a:xfrm>
            <a:off x="518707" y="3555404"/>
            <a:ext cx="3410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지역성</a:t>
            </a:r>
            <a:endParaRPr lang="en-US" altLang="ko-KR" sz="300" b="1" dirty="0"/>
          </a:p>
          <a:p>
            <a:r>
              <a:rPr lang="ko-KR" altLang="en-US" sz="1600" dirty="0"/>
              <a:t>작은 영역을 중심으로 특징 벡터를 추출해야 한다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8B104-B670-DA20-83CD-317352FACB8D}"/>
              </a:ext>
            </a:extLst>
          </p:cNvPr>
          <p:cNvSpPr txBox="1"/>
          <p:nvPr/>
        </p:nvSpPr>
        <p:spPr>
          <a:xfrm>
            <a:off x="4390612" y="3555404"/>
            <a:ext cx="3410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적당한 양</a:t>
            </a:r>
            <a:endParaRPr lang="en-US" altLang="ko-KR" sz="300" b="1" dirty="0"/>
          </a:p>
          <a:p>
            <a:r>
              <a:rPr lang="ko-KR" altLang="en-US" sz="1600" dirty="0"/>
              <a:t>특징점이 많으면 더 정확하게 추적할 수 있으나 너무 많으면 계산 시간이 </a:t>
            </a:r>
            <a:r>
              <a:rPr lang="ko-KR" altLang="en-US" sz="1600" dirty="0" err="1"/>
              <a:t>과다해진다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A5E87-2B53-97BD-EC75-6A6C1D12E325}"/>
              </a:ext>
            </a:extLst>
          </p:cNvPr>
          <p:cNvSpPr txBox="1"/>
          <p:nvPr/>
        </p:nvSpPr>
        <p:spPr>
          <a:xfrm>
            <a:off x="8383492" y="3555404"/>
            <a:ext cx="3410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계산 효율</a:t>
            </a:r>
            <a:endParaRPr lang="en-US" altLang="ko-KR" sz="300" b="1" dirty="0"/>
          </a:p>
          <a:p>
            <a:r>
              <a:rPr lang="ko-KR" altLang="en-US" sz="1600" dirty="0"/>
              <a:t>초당 몇 프레임 이상을 처리해야 하는 등의 조건이 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625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6114174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호모그래피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5.6 </a:t>
            </a:r>
            <a:r>
              <a:rPr lang="ko-KR" altLang="en-US" sz="2400" b="1" dirty="0"/>
              <a:t>실행 결과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615444-77C5-F3CD-EC21-732C9AC4E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99" y="1746082"/>
            <a:ext cx="7161196" cy="35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9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0257936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 회전 불변한 지역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5.2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모라벡</a:t>
            </a:r>
            <a:r>
              <a:rPr lang="ko-KR" altLang="en-US" sz="2400" b="1" dirty="0"/>
              <a:t> 알고리즘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386081" y="2767279"/>
            <a:ext cx="61366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여러 방향으로 색상 변화가 있는 특징점이 영상 내에서 찾기 쉽다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 식은 각 화소마다 적용된다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V,</a:t>
            </a:r>
            <a:r>
              <a:rPr lang="ko-KR" altLang="en-US" sz="2000" dirty="0"/>
              <a:t> </a:t>
            </a:r>
            <a:r>
              <a:rPr lang="en-US" altLang="ko-KR" sz="2000" dirty="0"/>
              <a:t>u</a:t>
            </a:r>
            <a:r>
              <a:rPr lang="ko-KR" altLang="en-US" sz="2000" dirty="0"/>
              <a:t>를 각각 </a:t>
            </a:r>
            <a:r>
              <a:rPr lang="en-US" altLang="ko-KR" sz="2000" dirty="0"/>
              <a:t>-1, 0 –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변화시켜 </a:t>
            </a:r>
            <a:r>
              <a:rPr lang="en-US" altLang="ko-KR" sz="2000" dirty="0"/>
              <a:t>3*3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생성한다</a:t>
            </a:r>
            <a:r>
              <a:rPr lang="en-US" altLang="ko-KR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95985-1ABC-3070-09B3-66CA03C17D84}"/>
                  </a:ext>
                </a:extLst>
              </p:cNvPr>
              <p:cNvSpPr txBox="1"/>
              <p:nvPr/>
            </p:nvSpPr>
            <p:spPr>
              <a:xfrm>
                <a:off x="6725920" y="3077429"/>
                <a:ext cx="4537845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95985-1ABC-3070-09B3-66CA03C1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20" y="3077429"/>
                <a:ext cx="4537845" cy="703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550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8D2C572-642B-234A-D4F4-8C4FF204D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43238"/>
              </p:ext>
            </p:extLst>
          </p:nvPr>
        </p:nvGraphicFramePr>
        <p:xfrm>
          <a:off x="751061" y="1668889"/>
          <a:ext cx="4064000" cy="412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82248568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52185515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1181682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22132832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99649579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55009312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93409817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4716814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6161063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07789941"/>
                    </a:ext>
                  </a:extLst>
                </a:gridCol>
              </a:tblGrid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10467"/>
                  </a:ext>
                </a:extLst>
              </a:tr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52357"/>
                  </a:ext>
                </a:extLst>
              </a:tr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30960"/>
                  </a:ext>
                </a:extLst>
              </a:tr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690982"/>
                  </a:ext>
                </a:extLst>
              </a:tr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428846"/>
                  </a:ext>
                </a:extLst>
              </a:tr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18082"/>
                  </a:ext>
                </a:extLst>
              </a:tr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76601"/>
                  </a:ext>
                </a:extLst>
              </a:tr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03333"/>
                  </a:ext>
                </a:extLst>
              </a:tr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62063"/>
                  </a:ext>
                </a:extLst>
              </a:tr>
              <a:tr h="412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226" marR="103226" marT="51613" marB="516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2211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10257936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 회전 불변한 지역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5.2 </a:t>
            </a:r>
            <a:r>
              <a:rPr lang="ko-KR" altLang="en-US" sz="2400" b="1" dirty="0" err="1"/>
              <a:t>모라벡</a:t>
            </a:r>
            <a:r>
              <a:rPr lang="ko-KR" altLang="en-US" sz="2400" b="1" dirty="0"/>
              <a:t> 알고리즘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796F-E69B-1A48-C389-594A22CAF96E}"/>
              </a:ext>
            </a:extLst>
          </p:cNvPr>
          <p:cNvSpPr txBox="1"/>
          <p:nvPr/>
        </p:nvSpPr>
        <p:spPr>
          <a:xfrm>
            <a:off x="5139789" y="3966234"/>
            <a:ext cx="7052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수직</a:t>
            </a:r>
            <a:r>
              <a:rPr lang="en-US" altLang="ko-KR" sz="2000" dirty="0"/>
              <a:t>, </a:t>
            </a:r>
            <a:r>
              <a:rPr lang="ko-KR" altLang="en-US" sz="2000" dirty="0"/>
              <a:t>수평으로 모두 변화가 있는 </a:t>
            </a:r>
            <a:r>
              <a:rPr lang="en-US" altLang="ko-KR" sz="2000" dirty="0">
                <a:solidFill>
                  <a:srgbClr val="FF0000"/>
                </a:solidFill>
              </a:rPr>
              <a:t>a</a:t>
            </a:r>
            <a:r>
              <a:rPr lang="ko-KR" altLang="en-US" sz="2000" dirty="0"/>
              <a:t>가 지역 특징으로 적합하다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상하좌우 </a:t>
            </a:r>
            <a:r>
              <a:rPr lang="en-US" altLang="ko-KR" sz="2000" dirty="0"/>
              <a:t>4</a:t>
            </a:r>
            <a:r>
              <a:rPr lang="ko-KR" altLang="en-US" sz="2000" dirty="0"/>
              <a:t>개의 화소 중 최솟값을 </a:t>
            </a:r>
            <a:r>
              <a:rPr lang="en-US" altLang="ko-KR" sz="2000" dirty="0"/>
              <a:t>C</a:t>
            </a:r>
            <a:r>
              <a:rPr lang="ko-KR" altLang="en-US" sz="2000" dirty="0"/>
              <a:t>로 취하면 </a:t>
            </a:r>
            <a:r>
              <a:rPr lang="en-US" altLang="ko-KR" sz="2000" dirty="0">
                <a:solidFill>
                  <a:srgbClr val="FF0000"/>
                </a:solidFill>
              </a:rPr>
              <a:t>a</a:t>
            </a:r>
            <a:r>
              <a:rPr lang="ko-KR" altLang="en-US" sz="2000" dirty="0"/>
              <a:t>가 가장 좋은 점수를 받게 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하지만 실제 영상에 적용하기에 </a:t>
            </a:r>
            <a:r>
              <a:rPr lang="ko-KR" altLang="en-US" sz="2000" dirty="0" err="1"/>
              <a:t>모라벡</a:t>
            </a:r>
            <a:r>
              <a:rPr lang="ko-KR" altLang="en-US" sz="2000" dirty="0"/>
              <a:t> 알고리즘은 한계가 있다</a:t>
            </a:r>
            <a:r>
              <a:rPr lang="en-US" altLang="ko-KR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0C0F3-1927-24D0-15CE-A133A7911672}"/>
              </a:ext>
            </a:extLst>
          </p:cNvPr>
          <p:cNvSpPr txBox="1"/>
          <p:nvPr/>
        </p:nvSpPr>
        <p:spPr>
          <a:xfrm>
            <a:off x="3543499" y="4092282"/>
            <a:ext cx="376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8EB99-4A31-2A4E-5669-7B336CD052F3}"/>
              </a:ext>
            </a:extLst>
          </p:cNvPr>
          <p:cNvSpPr txBox="1"/>
          <p:nvPr/>
        </p:nvSpPr>
        <p:spPr>
          <a:xfrm>
            <a:off x="1909298" y="3287737"/>
            <a:ext cx="376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09923-944A-C23C-AED1-078F582EBE6F}"/>
              </a:ext>
            </a:extLst>
          </p:cNvPr>
          <p:cNvSpPr txBox="1"/>
          <p:nvPr/>
        </p:nvSpPr>
        <p:spPr>
          <a:xfrm>
            <a:off x="3543499" y="1992863"/>
            <a:ext cx="376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c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4B5B49C-4193-162D-4682-59A7DE0C8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23837"/>
              </p:ext>
            </p:extLst>
          </p:nvPr>
        </p:nvGraphicFramePr>
        <p:xfrm>
          <a:off x="5760718" y="1721359"/>
          <a:ext cx="1484142" cy="152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14">
                  <a:extLst>
                    <a:ext uri="{9D8B030D-6E8A-4147-A177-3AD203B41FA5}">
                      <a16:colId xmlns:a16="http://schemas.microsoft.com/office/drawing/2014/main" val="3078052926"/>
                    </a:ext>
                  </a:extLst>
                </a:gridCol>
                <a:gridCol w="494714">
                  <a:extLst>
                    <a:ext uri="{9D8B030D-6E8A-4147-A177-3AD203B41FA5}">
                      <a16:colId xmlns:a16="http://schemas.microsoft.com/office/drawing/2014/main" val="3121868168"/>
                    </a:ext>
                  </a:extLst>
                </a:gridCol>
                <a:gridCol w="494714">
                  <a:extLst>
                    <a:ext uri="{9D8B030D-6E8A-4147-A177-3AD203B41FA5}">
                      <a16:colId xmlns:a16="http://schemas.microsoft.com/office/drawing/2014/main" val="883405313"/>
                    </a:ext>
                  </a:extLst>
                </a:gridCol>
              </a:tblGrid>
              <a:tr h="509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945227"/>
                  </a:ext>
                </a:extLst>
              </a:tr>
              <a:tr h="509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46081"/>
                  </a:ext>
                </a:extLst>
              </a:tr>
              <a:tr h="509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73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B49A692-3880-98F7-5B97-23440229F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4939"/>
              </p:ext>
            </p:extLst>
          </p:nvPr>
        </p:nvGraphicFramePr>
        <p:xfrm>
          <a:off x="7760678" y="1721359"/>
          <a:ext cx="1484142" cy="152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14">
                  <a:extLst>
                    <a:ext uri="{9D8B030D-6E8A-4147-A177-3AD203B41FA5}">
                      <a16:colId xmlns:a16="http://schemas.microsoft.com/office/drawing/2014/main" val="3078052926"/>
                    </a:ext>
                  </a:extLst>
                </a:gridCol>
                <a:gridCol w="494714">
                  <a:extLst>
                    <a:ext uri="{9D8B030D-6E8A-4147-A177-3AD203B41FA5}">
                      <a16:colId xmlns:a16="http://schemas.microsoft.com/office/drawing/2014/main" val="3121868168"/>
                    </a:ext>
                  </a:extLst>
                </a:gridCol>
                <a:gridCol w="494714">
                  <a:extLst>
                    <a:ext uri="{9D8B030D-6E8A-4147-A177-3AD203B41FA5}">
                      <a16:colId xmlns:a16="http://schemas.microsoft.com/office/drawing/2014/main" val="883405313"/>
                    </a:ext>
                  </a:extLst>
                </a:gridCol>
              </a:tblGrid>
              <a:tr h="509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945227"/>
                  </a:ext>
                </a:extLst>
              </a:tr>
              <a:tr h="509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46081"/>
                  </a:ext>
                </a:extLst>
              </a:tr>
              <a:tr h="509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733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F03010B-901B-9975-D6AA-4133B96ED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474115"/>
              </p:ext>
            </p:extLst>
          </p:nvPr>
        </p:nvGraphicFramePr>
        <p:xfrm>
          <a:off x="9760638" y="1721359"/>
          <a:ext cx="1484142" cy="152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14">
                  <a:extLst>
                    <a:ext uri="{9D8B030D-6E8A-4147-A177-3AD203B41FA5}">
                      <a16:colId xmlns:a16="http://schemas.microsoft.com/office/drawing/2014/main" val="3078052926"/>
                    </a:ext>
                  </a:extLst>
                </a:gridCol>
                <a:gridCol w="494714">
                  <a:extLst>
                    <a:ext uri="{9D8B030D-6E8A-4147-A177-3AD203B41FA5}">
                      <a16:colId xmlns:a16="http://schemas.microsoft.com/office/drawing/2014/main" val="3121868168"/>
                    </a:ext>
                  </a:extLst>
                </a:gridCol>
                <a:gridCol w="494714">
                  <a:extLst>
                    <a:ext uri="{9D8B030D-6E8A-4147-A177-3AD203B41FA5}">
                      <a16:colId xmlns:a16="http://schemas.microsoft.com/office/drawing/2014/main" val="883405313"/>
                    </a:ext>
                  </a:extLst>
                </a:gridCol>
              </a:tblGrid>
              <a:tr h="509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945227"/>
                  </a:ext>
                </a:extLst>
              </a:tr>
              <a:tr h="509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46081"/>
                  </a:ext>
                </a:extLst>
              </a:tr>
              <a:tr h="509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500" b="0" dirty="0">
                        <a:solidFill>
                          <a:schemeClr val="tx1"/>
                        </a:solidFill>
                      </a:endParaRPr>
                    </a:p>
                  </a:txBody>
                  <a:tcPr marL="125658" marR="125658" marT="62828" marB="628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733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653D516-9E58-9FCF-86A8-1E96C3F63BD4}"/>
              </a:ext>
            </a:extLst>
          </p:cNvPr>
          <p:cNvSpPr txBox="1"/>
          <p:nvPr/>
        </p:nvSpPr>
        <p:spPr>
          <a:xfrm>
            <a:off x="6344918" y="3195485"/>
            <a:ext cx="3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A43F8-9C4E-DC1A-61AB-74D5037BFF2A}"/>
              </a:ext>
            </a:extLst>
          </p:cNvPr>
          <p:cNvSpPr txBox="1"/>
          <p:nvPr/>
        </p:nvSpPr>
        <p:spPr>
          <a:xfrm>
            <a:off x="600220" y="5882638"/>
            <a:ext cx="168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ko-KR" altLang="en-US" b="1" dirty="0"/>
              <a:t>기존</a:t>
            </a:r>
            <a:r>
              <a:rPr lang="en-US" altLang="ko-KR" b="1" dirty="0"/>
              <a:t> </a:t>
            </a:r>
            <a:r>
              <a:rPr lang="ko-KR" altLang="en-US" b="1" dirty="0"/>
              <a:t>영상</a:t>
            </a:r>
            <a:endParaRPr lang="en-US" altLang="ko-KR" sz="3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E5813-B457-B073-7640-3DEEC4B99B47}"/>
              </a:ext>
            </a:extLst>
          </p:cNvPr>
          <p:cNvSpPr txBox="1"/>
          <p:nvPr/>
        </p:nvSpPr>
        <p:spPr>
          <a:xfrm>
            <a:off x="8355038" y="3195485"/>
            <a:ext cx="3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68079-C55C-7C7C-B884-96D2ED81CF55}"/>
              </a:ext>
            </a:extLst>
          </p:cNvPr>
          <p:cNvSpPr txBox="1"/>
          <p:nvPr/>
        </p:nvSpPr>
        <p:spPr>
          <a:xfrm>
            <a:off x="10364511" y="3195485"/>
            <a:ext cx="3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F90C38-EB8E-B4A4-83F3-343100C78C8E}"/>
              </a:ext>
            </a:extLst>
          </p:cNvPr>
          <p:cNvSpPr txBox="1"/>
          <p:nvPr/>
        </p:nvSpPr>
        <p:spPr>
          <a:xfrm>
            <a:off x="5640360" y="3524475"/>
            <a:ext cx="168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D582C"/>
                </a:solidFill>
              </a:rPr>
              <a:t>|</a:t>
            </a:r>
            <a:r>
              <a:rPr lang="en-US" altLang="ko-KR" b="1" dirty="0"/>
              <a:t>S</a:t>
            </a:r>
            <a:r>
              <a:rPr lang="ko-KR" altLang="en-US" b="1" dirty="0"/>
              <a:t>맵</a:t>
            </a:r>
            <a:endParaRPr lang="en-US" altLang="ko-KR" sz="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73A7DB-F31A-7B2F-28CA-9DCE05B5A0BD}"/>
                  </a:ext>
                </a:extLst>
              </p:cNvPr>
              <p:cNvSpPr txBox="1"/>
              <p:nvPr/>
            </p:nvSpPr>
            <p:spPr>
              <a:xfrm>
                <a:off x="5422725" y="5928804"/>
                <a:ext cx="4213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0,−1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73A7DB-F31A-7B2F-28CA-9DCE05B5A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725" y="5928804"/>
                <a:ext cx="4213654" cy="276999"/>
              </a:xfrm>
              <a:prstGeom prst="rect">
                <a:avLst/>
              </a:prstGeom>
              <a:blipFill>
                <a:blip r:embed="rId2"/>
                <a:stretch>
                  <a:fillRect l="-868" t="-4444" r="-173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0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95016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 회전 불변한 지역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5.2 </a:t>
            </a:r>
            <a:r>
              <a:rPr lang="ko-KR" altLang="en-US" sz="2400" b="1" dirty="0" err="1"/>
              <a:t>해리스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특징점</a:t>
            </a:r>
            <a:endParaRPr lang="en-US" altLang="ko-K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E2CCBE-65E9-7214-1E1C-170C2AB533A2}"/>
                  </a:ext>
                </a:extLst>
              </p:cNvPr>
              <p:cNvSpPr txBox="1"/>
              <p:nvPr/>
            </p:nvSpPr>
            <p:spPr>
              <a:xfrm>
                <a:off x="446162" y="1966077"/>
                <a:ext cx="6136639" cy="382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위 식은 잡음에 대처하기 위해 기존 식에 </a:t>
                </a:r>
                <a:r>
                  <a:rPr lang="ko-KR" altLang="en-US" sz="2000" dirty="0" err="1"/>
                  <a:t>가우시안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G</a:t>
                </a:r>
                <a:r>
                  <a:rPr lang="ko-KR" altLang="en-US" sz="2000" dirty="0"/>
                  <a:t>를 적용한다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이후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식을 정리하여 아래 식으로 정리할 수 있고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행렬 </a:t>
                </a:r>
                <a:r>
                  <a:rPr lang="en-US" altLang="ko-KR" sz="2000" b="1" dirty="0"/>
                  <a:t>A</a:t>
                </a:r>
                <a:r>
                  <a:rPr lang="ko-KR" altLang="en-US" sz="2000" b="1" dirty="0"/>
                  <a:t>를 따로 떼어</a:t>
                </a:r>
                <a:r>
                  <a:rPr lang="ko-KR" altLang="en-US" sz="2000" dirty="0"/>
                  <a:t> 쓴다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A</a:t>
                </a:r>
                <a:r>
                  <a:rPr lang="ko-KR" altLang="en-US" sz="2000" dirty="0"/>
                  <a:t>는 정수 외 실수도 가능하며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어떤 화소 주위의 영상 구조를 표현하여 </a:t>
                </a:r>
                <a:r>
                  <a:rPr lang="en-US" altLang="ko-KR" sz="2000" dirty="0"/>
                  <a:t>A</a:t>
                </a:r>
                <a:r>
                  <a:rPr lang="ko-KR" altLang="en-US" sz="2000" dirty="0"/>
                  <a:t>만 분석해도 지역 특징 여부를 판단할 수 있다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*</a:t>
                </a:r>
                <a:r>
                  <a:rPr lang="ko-KR" altLang="en-US" sz="2000" dirty="0"/>
                  <a:t>는</a:t>
                </a:r>
                <a:r>
                  <a:rPr lang="en-US" altLang="ko-KR" sz="2000" dirty="0"/>
                  <a:t> </a:t>
                </a:r>
                <a:r>
                  <a:rPr lang="ko-KR" altLang="en-US" sz="2000" dirty="0" err="1"/>
                  <a:t>컨볼루션</a:t>
                </a:r>
                <a:r>
                  <a:rPr lang="ko-KR" altLang="en-US" sz="2000" dirty="0"/>
                  <a:t> 연산자</a:t>
                </a:r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000" dirty="0"/>
                  <a:t>는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각각 </a:t>
                </a:r>
                <a:r>
                  <a:rPr lang="en-US" altLang="ko-KR" sz="2000" dirty="0"/>
                  <a:t>y</a:t>
                </a:r>
                <a:r>
                  <a:rPr lang="ko-KR" altLang="en-US" sz="2000" dirty="0"/>
                  <a:t>와 </a:t>
                </a:r>
                <a:r>
                  <a:rPr lang="en-US" altLang="ko-KR" sz="2000" dirty="0"/>
                  <a:t>x </a:t>
                </a:r>
                <a:r>
                  <a:rPr lang="ko-KR" altLang="en-US" sz="2000" dirty="0"/>
                  <a:t>방향의</a:t>
                </a:r>
                <a:r>
                  <a:rPr lang="en-US" altLang="ko-KR" sz="2000" dirty="0"/>
                  <a:t> </a:t>
                </a:r>
                <a:r>
                  <a:rPr lang="ko-KR" altLang="en-US" sz="2000" dirty="0" err="1"/>
                  <a:t>미분값이다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E2CCBE-65E9-7214-1E1C-170C2AB53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62" y="1966077"/>
                <a:ext cx="6136639" cy="3822778"/>
              </a:xfrm>
              <a:prstGeom prst="rect">
                <a:avLst/>
              </a:prstGeom>
              <a:blipFill>
                <a:blip r:embed="rId2"/>
                <a:stretch>
                  <a:fillRect l="-894" t="-1276" b="-19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EF6290-F7EF-8465-5E50-F4C046BD272E}"/>
                  </a:ext>
                </a:extLst>
              </p:cNvPr>
              <p:cNvSpPr txBox="1"/>
              <p:nvPr/>
            </p:nvSpPr>
            <p:spPr>
              <a:xfrm>
                <a:off x="6725920" y="2396709"/>
                <a:ext cx="4674613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EF6290-F7EF-8465-5E50-F4C046BD2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20" y="2396709"/>
                <a:ext cx="4674613" cy="703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74488-6D25-1DDA-79F8-5A57D4D7F977}"/>
                  </a:ext>
                </a:extLst>
              </p:cNvPr>
              <p:cNvSpPr txBox="1"/>
              <p:nvPr/>
            </p:nvSpPr>
            <p:spPr>
              <a:xfrm>
                <a:off x="6623148" y="3736780"/>
                <a:ext cx="5143011" cy="64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𝑢𝐴𝑢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74488-6D25-1DDA-79F8-5A57D4D7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148" y="3736780"/>
                <a:ext cx="5143011" cy="64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BE475-F10D-E514-C09B-BC2BF5774AD1}"/>
                  </a:ext>
                </a:extLst>
              </p:cNvPr>
              <p:cNvSpPr txBox="1"/>
              <p:nvPr/>
            </p:nvSpPr>
            <p:spPr>
              <a:xfrm>
                <a:off x="6369149" y="4800438"/>
                <a:ext cx="3647440" cy="741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BE475-F10D-E514-C09B-BC2BF5774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49" y="4800438"/>
                <a:ext cx="3647440" cy="741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87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95016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 회전 불변한 지역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5.2 </a:t>
            </a:r>
            <a:r>
              <a:rPr lang="ko-KR" altLang="en-US" sz="2400" b="1" dirty="0" err="1"/>
              <a:t>해리스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특징점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2CCBE-65E9-7214-1E1C-170C2AB533A2}"/>
              </a:ext>
            </a:extLst>
          </p:cNvPr>
          <p:cNvSpPr txBox="1"/>
          <p:nvPr/>
        </p:nvSpPr>
        <p:spPr>
          <a:xfrm>
            <a:off x="1400909" y="5087387"/>
            <a:ext cx="7290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</a:t>
            </a:r>
            <a:r>
              <a:rPr lang="ko-KR" altLang="en-US" sz="2000" dirty="0"/>
              <a:t>가 두 </a:t>
            </a:r>
            <a:r>
              <a:rPr lang="ko-KR" altLang="en-US" sz="2000" dirty="0" err="1"/>
              <a:t>고윳값이</a:t>
            </a:r>
            <a:r>
              <a:rPr lang="ko-KR" altLang="en-US" sz="2000" dirty="0"/>
              <a:t> 모두 크므로 지역 특징으로 적합하다</a:t>
            </a:r>
            <a:r>
              <a:rPr lang="en-US" altLang="ko-KR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48EE72A-891B-B39E-DB84-D678A88AF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1230430"/>
                  </p:ext>
                </p:extLst>
              </p:nvPr>
            </p:nvGraphicFramePr>
            <p:xfrm>
              <a:off x="1483360" y="1722120"/>
              <a:ext cx="9042400" cy="25953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0600">
                      <a:extLst>
                        <a:ext uri="{9D8B030D-6E8A-4147-A177-3AD203B41FA5}">
                          <a16:colId xmlns:a16="http://schemas.microsoft.com/office/drawing/2014/main" val="1258188635"/>
                        </a:ext>
                      </a:extLst>
                    </a:gridCol>
                    <a:gridCol w="2260600">
                      <a:extLst>
                        <a:ext uri="{9D8B030D-6E8A-4147-A177-3AD203B41FA5}">
                          <a16:colId xmlns:a16="http://schemas.microsoft.com/office/drawing/2014/main" val="1293621080"/>
                        </a:ext>
                      </a:extLst>
                    </a:gridCol>
                    <a:gridCol w="2260600">
                      <a:extLst>
                        <a:ext uri="{9D8B030D-6E8A-4147-A177-3AD203B41FA5}">
                          <a16:colId xmlns:a16="http://schemas.microsoft.com/office/drawing/2014/main" val="2959267974"/>
                        </a:ext>
                      </a:extLst>
                    </a:gridCol>
                    <a:gridCol w="2260600">
                      <a:extLst>
                        <a:ext uri="{9D8B030D-6E8A-4147-A177-3AD203B41FA5}">
                          <a16:colId xmlns:a16="http://schemas.microsoft.com/office/drawing/2014/main" val="1451198977"/>
                        </a:ext>
                      </a:extLst>
                    </a:gridCol>
                  </a:tblGrid>
                  <a:tr h="455182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556806"/>
                      </a:ext>
                    </a:extLst>
                  </a:tr>
                  <a:tr h="12297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</a:rPr>
                            <a:t>차 모멘트 행렬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9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sz="19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d>
                                  <m:dPr>
                                    <m:ctrlPr>
                                      <a:rPr lang="en-US" altLang="ko-KR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0.52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−0.2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−0.2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9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.52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9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0.08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−0.08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−0.08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.8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9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sz="19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d>
                                  <m:dPr>
                                    <m:ctrlPr>
                                      <a:rPr lang="en-US" altLang="ko-KR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9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9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0247633"/>
                      </a:ext>
                    </a:extLst>
                  </a:tr>
                  <a:tr h="4551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</a:rPr>
                            <a:t>고윳값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altLang="ko-KR" sz="18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=0.72, </m:t>
                                </m:r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altLang="ko-KR" sz="18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=0.33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altLang="ko-KR" sz="18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=0.81, </m:t>
                                </m:r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altLang="ko-KR" sz="18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=0.07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altLang="ko-KR" sz="18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=0.0, </m:t>
                                </m:r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altLang="ko-KR" sz="18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=0.0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967257"/>
                      </a:ext>
                    </a:extLst>
                  </a:tr>
                  <a:tr h="4551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</a:rPr>
                            <a:t>특징 가능성 값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C = 0.1925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C = 0.0237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C = 0.0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17111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48EE72A-891B-B39E-DB84-D678A88AF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1230430"/>
                  </p:ext>
                </p:extLst>
              </p:nvPr>
            </p:nvGraphicFramePr>
            <p:xfrm>
              <a:off x="1483360" y="1722120"/>
              <a:ext cx="9042400" cy="25953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0600">
                      <a:extLst>
                        <a:ext uri="{9D8B030D-6E8A-4147-A177-3AD203B41FA5}">
                          <a16:colId xmlns:a16="http://schemas.microsoft.com/office/drawing/2014/main" val="1258188635"/>
                        </a:ext>
                      </a:extLst>
                    </a:gridCol>
                    <a:gridCol w="2260600">
                      <a:extLst>
                        <a:ext uri="{9D8B030D-6E8A-4147-A177-3AD203B41FA5}">
                          <a16:colId xmlns:a16="http://schemas.microsoft.com/office/drawing/2014/main" val="1293621080"/>
                        </a:ext>
                      </a:extLst>
                    </a:gridCol>
                    <a:gridCol w="2260600">
                      <a:extLst>
                        <a:ext uri="{9D8B030D-6E8A-4147-A177-3AD203B41FA5}">
                          <a16:colId xmlns:a16="http://schemas.microsoft.com/office/drawing/2014/main" val="2959267974"/>
                        </a:ext>
                      </a:extLst>
                    </a:gridCol>
                    <a:gridCol w="2260600">
                      <a:extLst>
                        <a:ext uri="{9D8B030D-6E8A-4147-A177-3AD203B41FA5}">
                          <a16:colId xmlns:a16="http://schemas.microsoft.com/office/drawing/2014/main" val="1451198977"/>
                        </a:ext>
                      </a:extLst>
                    </a:gridCol>
                  </a:tblGrid>
                  <a:tr h="455182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556806"/>
                      </a:ext>
                    </a:extLst>
                  </a:tr>
                  <a:tr h="12297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</a:rPr>
                            <a:t>차 모멘트 행렬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70" t="-37624" r="-200539" b="-782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70" t="-37624" r="-100539" b="-782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270" t="-37624" r="-539" b="-782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0247633"/>
                      </a:ext>
                    </a:extLst>
                  </a:tr>
                  <a:tr h="4551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</a:rPr>
                            <a:t>고윳값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70" t="-370667" r="-200539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70" t="-370667" r="-100539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270" t="-370667" r="-539" b="-1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4967257"/>
                      </a:ext>
                    </a:extLst>
                  </a:tr>
                  <a:tr h="4551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</a:rPr>
                            <a:t>특징 가능성 값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C = 0.1925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C = 0.0237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</a:rPr>
                            <a:t>C = 0.0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17111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299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790D-BBCA-BBED-6E98-9DFB6AB268CE}"/>
              </a:ext>
            </a:extLst>
          </p:cNvPr>
          <p:cNvSpPr txBox="1"/>
          <p:nvPr/>
        </p:nvSpPr>
        <p:spPr>
          <a:xfrm>
            <a:off x="293757" y="331857"/>
            <a:ext cx="9950160" cy="70788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이동과  회전 불변한 지역 특징 </a:t>
            </a:r>
            <a:r>
              <a:rPr lang="en-US" altLang="ko-KR" sz="2400" b="1" dirty="0">
                <a:solidFill>
                  <a:srgbClr val="BD582C"/>
                </a:solidFill>
              </a:rPr>
              <a:t>|</a:t>
            </a:r>
            <a:r>
              <a:rPr lang="en-US" altLang="ko-KR" sz="2400" b="1" dirty="0"/>
              <a:t>5.2 </a:t>
            </a:r>
            <a:r>
              <a:rPr lang="ko-KR" altLang="en-US" sz="2400" b="1" dirty="0" err="1"/>
              <a:t>해리스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특징점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E2CCBE-65E9-7214-1E1C-170C2AB533A2}"/>
                  </a:ext>
                </a:extLst>
              </p:cNvPr>
              <p:cNvSpPr txBox="1"/>
              <p:nvPr/>
            </p:nvSpPr>
            <p:spPr>
              <a:xfrm>
                <a:off x="773812" y="2653235"/>
                <a:ext cx="5548531" cy="1837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위 식으로 지역 특징일 가능성을 정의한다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sz="2000" dirty="0"/>
                  <a:t>이라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하면 </a:t>
                </a:r>
                <a:r>
                  <a:rPr lang="ko-KR" altLang="en-US" sz="2000" dirty="0" err="1"/>
                  <a:t>고윳값의</a:t>
                </a:r>
                <a:r>
                  <a:rPr lang="ko-KR" altLang="en-US" sz="2000" dirty="0"/>
                  <a:t> 합은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000">
                            <a:solidFill>
                              <a:schemeClr val="dk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l-GR" altLang="ko-KR" sz="2000">
                            <a:solidFill>
                              <a:schemeClr val="dk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 p + q, </a:t>
                </a:r>
                <a:r>
                  <a:rPr lang="ko-KR" altLang="en-US" sz="2000" dirty="0"/>
                  <a:t>곱은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000">
                            <a:solidFill>
                              <a:schemeClr val="dk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000">
                            <a:solidFill>
                              <a:schemeClr val="dk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pq</m:t>
                    </m:r>
                    <m:r>
                      <a:rPr lang="en-US" altLang="ko-KR" sz="2000">
                        <a:latin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이므로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 err="1"/>
                  <a:t>아래</a:t>
                </a:r>
                <a:r>
                  <a:rPr lang="ko-KR" altLang="en-US" sz="2000" dirty="0"/>
                  <a:t> 식으로 사용이 가능하다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E2CCBE-65E9-7214-1E1C-170C2AB53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12" y="2653235"/>
                <a:ext cx="5548531" cy="1837362"/>
              </a:xfrm>
              <a:prstGeom prst="rect">
                <a:avLst/>
              </a:prstGeom>
              <a:blipFill>
                <a:blip r:embed="rId2"/>
                <a:stretch>
                  <a:fillRect l="-989" t="-2318" r="-879" b="-5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1E2538-9C37-5467-CA4C-52520D292FF9}"/>
                  </a:ext>
                </a:extLst>
              </p:cNvPr>
              <p:cNvSpPr txBox="1"/>
              <p:nvPr/>
            </p:nvSpPr>
            <p:spPr>
              <a:xfrm>
                <a:off x="7086065" y="2725280"/>
                <a:ext cx="315785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ko-KR" sz="2500">
                              <a:solidFill>
                                <a:schemeClr val="dk1"/>
                              </a:solidFill>
                            </a:rPr>
                            <m:t>λ</m:t>
                          </m:r>
                        </m:e>
                        <m: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ko-KR" sz="2500">
                              <a:solidFill>
                                <a:schemeClr val="dk1"/>
                              </a:solidFill>
                            </a:rPr>
                            <m:t>λ</m:t>
                          </m:r>
                        </m:e>
                        <m:sub>
                          <m:r>
                            <a:rPr lang="en-US" altLang="ko-KR" sz="25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ko-KR" sz="2500">
                                  <a:solidFill>
                                    <a:schemeClr val="dk1"/>
                                  </a:solidFill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ko-KR" sz="25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altLang="ko-KR" sz="2500">
                                  <a:solidFill>
                                    <a:schemeClr val="dk1"/>
                                  </a:solidFill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ko-KR" sz="2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1E2538-9C37-5467-CA4C-52520D292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65" y="2725280"/>
                <a:ext cx="3157852" cy="384721"/>
              </a:xfrm>
              <a:prstGeom prst="rect">
                <a:avLst/>
              </a:prstGeom>
              <a:blipFill>
                <a:blip r:embed="rId4"/>
                <a:stretch>
                  <a:fillRect l="-1931" r="-579" b="-34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29209-B1B9-ABA1-EA97-A23AE9BC7A19}"/>
                  </a:ext>
                </a:extLst>
              </p:cNvPr>
              <p:cNvSpPr txBox="1"/>
              <p:nvPr/>
            </p:nvSpPr>
            <p:spPr>
              <a:xfrm>
                <a:off x="6567904" y="3526710"/>
                <a:ext cx="4375587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pq</m:t>
                      </m:r>
                      <m: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29209-B1B9-ABA1-EA97-A23AE9BC7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904" y="3526710"/>
                <a:ext cx="4375587" cy="384721"/>
              </a:xfrm>
              <a:prstGeom prst="rect">
                <a:avLst/>
              </a:prstGeom>
              <a:blipFill>
                <a:blip r:embed="rId5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821106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1812</TotalTime>
  <Words>2394</Words>
  <Application>Microsoft Office PowerPoint</Application>
  <PresentationFormat>와이드스크린</PresentationFormat>
  <Paragraphs>538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Cambria Math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Jungwon Son</dc:creator>
  <cp:lastModifiedBy>Jungwon Son</cp:lastModifiedBy>
  <cp:revision>35</cp:revision>
  <dcterms:created xsi:type="dcterms:W3CDTF">2024-09-09T01:55:35Z</dcterms:created>
  <dcterms:modified xsi:type="dcterms:W3CDTF">2024-10-17T06:36:53Z</dcterms:modified>
</cp:coreProperties>
</file>